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57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47"/>
    <p:restoredTop sz="94682"/>
  </p:normalViewPr>
  <p:slideViewPr>
    <p:cSldViewPr snapToGrid="0">
      <p:cViewPr>
        <p:scale>
          <a:sx n="91" d="100"/>
          <a:sy n="91" d="100"/>
        </p:scale>
        <p:origin x="360" y="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02" d="100"/>
          <a:sy n="102" d="100"/>
        </p:scale>
        <p:origin x="3856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671622-6189-684C-AFD1-EBE535E98CC3}" type="datetimeFigureOut">
              <a:rPr lang="fr-FR" smtClean="0"/>
              <a:t>13/01/2026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32363E-0AD4-184D-A2DE-FD3F003A4F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1064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2363E-0AD4-184D-A2DE-FD3F003A4F1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4301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241619-7CCE-E2CC-1205-F8CE3D4831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D4549C8-A8F9-D156-4995-D7C9A99049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F772043-0995-C6F4-6E85-B10D0477B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3540-FD44-B844-9930-DBAD7A2F24EA}" type="datetimeFigureOut">
              <a:rPr lang="fr-FR" smtClean="0"/>
              <a:t>13/01/2026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45BA3C6-A7E9-49EB-0CAD-2D88F8B50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3E11CD1-0E2B-BBC9-6E5F-BF90009C3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32EF7-04A1-4743-8252-C748657771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7533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E3DB8C-1A51-A93E-A305-5DD43B4B9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8612926-7E35-F256-EFE9-D35091EA6A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98E9258-CD2B-E772-AC9A-7C5F67C21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3540-FD44-B844-9930-DBAD7A2F24EA}" type="datetimeFigureOut">
              <a:rPr lang="fr-FR" smtClean="0"/>
              <a:t>13/01/2026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FDBB336-5083-5A10-157C-0A23B2437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C383F6-4231-53CE-5321-043617E64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32EF7-04A1-4743-8252-C748657771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1294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A538986-7FF2-8A78-E9CA-E4B208CDF5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6A4E697-66C5-CDF8-FAA7-BCFFB4107F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D2A046-77B6-C42B-D81A-CC215B4BA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3540-FD44-B844-9930-DBAD7A2F24EA}" type="datetimeFigureOut">
              <a:rPr lang="fr-FR" smtClean="0"/>
              <a:t>13/01/2026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9FD3F56-79CB-E316-380E-21DFCE8F3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3A5486-13F2-6A63-E4FB-B0215FDF1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32EF7-04A1-4743-8252-C748657771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821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F6A7D3-DADB-346A-D176-2BDA54960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AA99A5-954A-04CF-1246-348228A23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225DDA-9DB3-3F2D-82BC-0827C0F81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3540-FD44-B844-9930-DBAD7A2F24EA}" type="datetimeFigureOut">
              <a:rPr lang="fr-FR" smtClean="0"/>
              <a:t>13/01/2026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96A0002-EED2-63CF-E7E6-00DA09119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4DB1D26-8F11-B428-41E5-48B81FBF8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32EF7-04A1-4743-8252-C748657771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1319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9355E9-7821-B6BD-7A8A-AD702C413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CE4C77A-1B28-AB42-FBF4-93AFEDC3D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D595F8-4A9D-0983-1F1C-B4CF8821F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3540-FD44-B844-9930-DBAD7A2F24EA}" type="datetimeFigureOut">
              <a:rPr lang="fr-FR" smtClean="0"/>
              <a:t>13/01/2026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9EEB135-C56A-286F-30A1-6412A4D27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636E29-2A95-D69E-E50A-592230B60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32EF7-04A1-4743-8252-C748657771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5319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DB021B-57BD-A1F2-5FA8-D3FD5A9A4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567431-F566-7323-B86F-D8071CB2B8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4CAAF49-5FAD-14AA-EEAE-511A9483F4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893ED64-1A64-47AD-3DE6-ED55840BA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3540-FD44-B844-9930-DBAD7A2F24EA}" type="datetimeFigureOut">
              <a:rPr lang="fr-FR" smtClean="0"/>
              <a:t>13/01/2026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84C8FC2-5F66-51BB-9088-31063A677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BC88866-17D0-7B7E-2BDE-8D56C7DAD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32EF7-04A1-4743-8252-C748657771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2308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38B7A2-60BC-0E46-9647-F6CA8B656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4145F4F-6F1B-878D-D434-EDFB7584A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1A37A86-661E-0932-8143-22F58736E0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5E6B6CC-783A-C3B7-E318-16746F1777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44DBD08-1909-0F73-0AC8-6CF1F88FE4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932637-45A2-E3C7-9C7A-E382646A2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3540-FD44-B844-9930-DBAD7A2F24EA}" type="datetimeFigureOut">
              <a:rPr lang="fr-FR" smtClean="0"/>
              <a:t>13/01/2026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DFD4863-3A02-0730-7FD1-A7C3A945E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ECF3FDF-36FB-5F6E-F01F-A5AA5B59A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32EF7-04A1-4743-8252-C748657771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5081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8E1FDE-D2F3-9BA8-8B8E-017DB38D3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E648E9C-EBEA-99D2-80F3-A3B9C379F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3540-FD44-B844-9930-DBAD7A2F24EA}" type="datetimeFigureOut">
              <a:rPr lang="fr-FR" smtClean="0"/>
              <a:t>13/01/2026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E02A7E8-2EDF-2D16-8760-F7787A30E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DD1E615-A01C-28E9-05C9-139FFDDAF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32EF7-04A1-4743-8252-C748657771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716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4EE640F-937B-3B63-D659-2029C61D0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3540-FD44-B844-9930-DBAD7A2F24EA}" type="datetimeFigureOut">
              <a:rPr lang="fr-FR" smtClean="0"/>
              <a:t>13/01/2026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E8FE1E2-7AE8-FB25-9C83-D42B6CDE9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C7E9FAC-E8B8-6E2D-13D6-3AE24F477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32EF7-04A1-4743-8252-C748657771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6931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19AD1D-9E4D-8CF7-99EC-77F548C8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5128CD-ED56-68E4-AC9C-C60C96588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55A2F2E-9046-69BD-7C74-E2EC24BA32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67C8DEF-DFDC-CA46-9804-A95DBEE34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3540-FD44-B844-9930-DBAD7A2F24EA}" type="datetimeFigureOut">
              <a:rPr lang="fr-FR" smtClean="0"/>
              <a:t>13/01/2026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4610F05-3D9C-5943-2302-1B1864A00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189C428-4799-437F-63C9-8F42CC4A2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32EF7-04A1-4743-8252-C748657771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8110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F2BDD1-A91C-57CA-CD1D-BE6441C05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419FF65-843F-4D16-C12F-7298E7C25D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B0B619-35E1-BB57-EBBD-3E5465CD15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4D969AD-8197-4D49-801D-826FAD413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3540-FD44-B844-9930-DBAD7A2F24EA}" type="datetimeFigureOut">
              <a:rPr lang="fr-FR" smtClean="0"/>
              <a:t>13/01/2026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7A7DF0-A8C6-26D3-BAE2-8DE430077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D992905-4ABE-18A5-71FA-0E7E121EF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32EF7-04A1-4743-8252-C748657771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7037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AB6B762-4503-0CB2-881E-BD0B58C2B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C8DD449-EC15-008E-BDD6-87EEB0119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89B5E0-46CF-1FC7-021D-DEB9156827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A43540-FD44-B844-9930-DBAD7A2F24EA}" type="datetimeFigureOut">
              <a:rPr lang="fr-FR" smtClean="0"/>
              <a:t>13/01/2026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26DAB6-90D0-2A76-30C2-71BC9F5468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2D1E52-5727-211E-F5DF-16D38896A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032EF7-04A1-4743-8252-C748657771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7481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1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C7ECF822-28BD-6CC9-0BF7-C254CAE44254}"/>
              </a:ext>
            </a:extLst>
          </p:cNvPr>
          <p:cNvSpPr txBox="1"/>
          <p:nvPr/>
        </p:nvSpPr>
        <p:spPr>
          <a:xfrm>
            <a:off x="424541" y="2233641"/>
            <a:ext cx="11064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Deep Learning Project: </a:t>
            </a:r>
          </a:p>
          <a:p>
            <a:pPr algn="ctr"/>
            <a:r>
              <a:rPr lang="fr-FR" sz="2800" b="1" dirty="0"/>
              <a:t>ATP </a:t>
            </a:r>
            <a:r>
              <a:rPr lang="fr-FR" sz="2800" b="1" dirty="0" err="1"/>
              <a:t>Prediction</a:t>
            </a:r>
            <a:r>
              <a:rPr lang="fr-FR" sz="2800" b="1" dirty="0"/>
              <a:t> </a:t>
            </a:r>
            <a:r>
              <a:rPr lang="fr-FR" sz="2800" b="1" dirty="0" err="1"/>
              <a:t>from</a:t>
            </a:r>
            <a:r>
              <a:rPr lang="fr-FR" sz="2800" b="1" dirty="0"/>
              <a:t> </a:t>
            </a:r>
            <a:r>
              <a:rPr lang="fr-FR" sz="2800" b="1" dirty="0" err="1"/>
              <a:t>Organoid</a:t>
            </a:r>
            <a:r>
              <a:rPr lang="fr-FR" sz="2800" b="1" dirty="0"/>
              <a:t> Time-Lapse Data</a:t>
            </a:r>
            <a:endParaRPr lang="fr-FR" sz="2800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EA61D691-B05C-7713-A465-D95D44C530BF}"/>
              </a:ext>
            </a:extLst>
          </p:cNvPr>
          <p:cNvGrpSpPr/>
          <p:nvPr/>
        </p:nvGrpSpPr>
        <p:grpSpPr>
          <a:xfrm>
            <a:off x="0" y="0"/>
            <a:ext cx="12201525" cy="1830229"/>
            <a:chOff x="0" y="0"/>
            <a:chExt cx="12201525" cy="1830229"/>
          </a:xfrm>
        </p:grpSpPr>
        <p:pic>
          <p:nvPicPr>
            <p:cNvPr id="4" name="Image 3" descr="Une image contenant texte, capture d’écran&#10;&#10;Description générée automatiquement">
              <a:extLst>
                <a:ext uri="{FF2B5EF4-FFF2-40B4-BE49-F238E27FC236}">
                  <a16:creationId xmlns:a16="http://schemas.microsoft.com/office/drawing/2014/main" id="{304A351C-9AFA-A617-D276-985CF1DE9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201525" cy="1830229"/>
            </a:xfrm>
            <a:prstGeom prst="rect">
              <a:avLst/>
            </a:prstGeom>
          </p:spPr>
        </p:pic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FCE07319-134A-48E5-2972-15B953C94777}"/>
                </a:ext>
              </a:extLst>
            </p:cNvPr>
            <p:cNvSpPr/>
            <p:nvPr/>
          </p:nvSpPr>
          <p:spPr>
            <a:xfrm>
              <a:off x="3525520" y="0"/>
              <a:ext cx="2814320" cy="1057453"/>
            </a:xfrm>
            <a:prstGeom prst="roundRect">
              <a:avLst/>
            </a:prstGeom>
            <a:ln>
              <a:solidFill>
                <a:schemeClr val="dk1">
                  <a:alpha val="0"/>
                </a:schemeClr>
              </a:solidFill>
            </a:ln>
            <a:effectLst>
              <a:softEdge rad="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15" name="Image 14" descr="Une image contenant capture d’écran, cercle&#10;&#10;Le contenu généré par l’IA peut être incorrect.">
            <a:extLst>
              <a:ext uri="{FF2B5EF4-FFF2-40B4-BE49-F238E27FC236}">
                <a16:creationId xmlns:a16="http://schemas.microsoft.com/office/drawing/2014/main" id="{8026255A-4655-532D-4619-FAF27B60D3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55" t="9340" r="4425" b="718"/>
          <a:stretch>
            <a:fillRect/>
          </a:stretch>
        </p:blipFill>
        <p:spPr>
          <a:xfrm>
            <a:off x="583340" y="3429000"/>
            <a:ext cx="1878939" cy="1908606"/>
          </a:xfrm>
          <a:prstGeom prst="ellipse">
            <a:avLst/>
          </a:prstGeom>
        </p:spPr>
      </p:pic>
      <p:sp>
        <p:nvSpPr>
          <p:cNvPr id="16" name="Flèche vers la droite 15">
            <a:extLst>
              <a:ext uri="{FF2B5EF4-FFF2-40B4-BE49-F238E27FC236}">
                <a16:creationId xmlns:a16="http://schemas.microsoft.com/office/drawing/2014/main" id="{C7AABFEB-B48A-F960-9B95-DCCABBA9D7A8}"/>
              </a:ext>
            </a:extLst>
          </p:cNvPr>
          <p:cNvSpPr/>
          <p:nvPr/>
        </p:nvSpPr>
        <p:spPr>
          <a:xfrm>
            <a:off x="2632809" y="4135071"/>
            <a:ext cx="890905" cy="5388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7" name="Image 16" descr="Une image contenant ligne, cercle, Symétrie, art&#10;&#10;Le contenu généré par l’IA peut être incorrect.">
            <a:extLst>
              <a:ext uri="{FF2B5EF4-FFF2-40B4-BE49-F238E27FC236}">
                <a16:creationId xmlns:a16="http://schemas.microsoft.com/office/drawing/2014/main" id="{A5459781-69D7-EBFD-0D04-440A90C43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709" y="3808452"/>
            <a:ext cx="2367197" cy="1302499"/>
          </a:xfrm>
          <a:prstGeom prst="rect">
            <a:avLst/>
          </a:prstGeom>
        </p:spPr>
      </p:pic>
      <p:pic>
        <p:nvPicPr>
          <p:cNvPr id="18" name="Image 17" descr="Une image contenant cercle, croquis, conception, illustration&#10;&#10;Le contenu généré par l’IA peut être incorrect.">
            <a:extLst>
              <a:ext uri="{FF2B5EF4-FFF2-40B4-BE49-F238E27FC236}">
                <a16:creationId xmlns:a16="http://schemas.microsoft.com/office/drawing/2014/main" id="{319E2C2E-99B7-3625-BF8D-166BBD43F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8214" y="3643982"/>
            <a:ext cx="1756992" cy="1688891"/>
          </a:xfrm>
          <a:prstGeom prst="rect">
            <a:avLst/>
          </a:prstGeom>
        </p:spPr>
      </p:pic>
      <p:sp>
        <p:nvSpPr>
          <p:cNvPr id="19" name="Flèche vers la droite 18">
            <a:extLst>
              <a:ext uri="{FF2B5EF4-FFF2-40B4-BE49-F238E27FC236}">
                <a16:creationId xmlns:a16="http://schemas.microsoft.com/office/drawing/2014/main" id="{3BF6147D-403A-A237-8ECC-733C1F2CD707}"/>
              </a:ext>
            </a:extLst>
          </p:cNvPr>
          <p:cNvSpPr/>
          <p:nvPr/>
        </p:nvSpPr>
        <p:spPr>
          <a:xfrm>
            <a:off x="6057309" y="4190280"/>
            <a:ext cx="890905" cy="5388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Flèche vers la droite 19">
            <a:extLst>
              <a:ext uri="{FF2B5EF4-FFF2-40B4-BE49-F238E27FC236}">
                <a16:creationId xmlns:a16="http://schemas.microsoft.com/office/drawing/2014/main" id="{A9C40A59-83A9-D338-C5EF-525CA1354E83}"/>
              </a:ext>
            </a:extLst>
          </p:cNvPr>
          <p:cNvSpPr/>
          <p:nvPr/>
        </p:nvSpPr>
        <p:spPr>
          <a:xfrm>
            <a:off x="8705206" y="4186701"/>
            <a:ext cx="890905" cy="5388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1" name="Image 20" descr="Une image contenant croquis, dessin, clipart, Dessin au trait&#10;&#10;Le contenu généré par l’IA peut être incorrect.">
            <a:extLst>
              <a:ext uri="{FF2B5EF4-FFF2-40B4-BE49-F238E27FC236}">
                <a16:creationId xmlns:a16="http://schemas.microsoft.com/office/drawing/2014/main" id="{EF43B453-F824-7CEE-7756-55C8C9A57B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5949" y="3769303"/>
            <a:ext cx="1723927" cy="143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526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491A60-230D-FE1D-5687-0F4D4108F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B530216-5403-013D-05A0-BF7ADC02840E}"/>
              </a:ext>
            </a:extLst>
          </p:cNvPr>
          <p:cNvSpPr txBox="1"/>
          <p:nvPr/>
        </p:nvSpPr>
        <p:spPr>
          <a:xfrm>
            <a:off x="797668" y="2217906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  <a:p>
            <a:endParaRPr lang="fr-FR" dirty="0"/>
          </a:p>
        </p:txBody>
      </p:sp>
      <p:pic>
        <p:nvPicPr>
          <p:cNvPr id="5" name="Picture 16" descr="Person icon vector SVG, PNG download free - 8">
            <a:extLst>
              <a:ext uri="{FF2B5EF4-FFF2-40B4-BE49-F238E27FC236}">
                <a16:creationId xmlns:a16="http://schemas.microsoft.com/office/drawing/2014/main" id="{B9AB932B-C3D0-B727-2660-5E792B0EB4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9" r="18781"/>
          <a:stretch>
            <a:fillRect/>
          </a:stretch>
        </p:blipFill>
        <p:spPr bwMode="auto">
          <a:xfrm>
            <a:off x="430446" y="2902036"/>
            <a:ext cx="978366" cy="16219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B838A6C9-823C-A911-2AC6-5DE7F4E088EC}"/>
              </a:ext>
            </a:extLst>
          </p:cNvPr>
          <p:cNvCxnSpPr/>
          <p:nvPr/>
        </p:nvCxnSpPr>
        <p:spPr>
          <a:xfrm>
            <a:off x="1394193" y="3637605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3B0E892C-A8F7-E20A-7193-364A46C65383}"/>
              </a:ext>
            </a:extLst>
          </p:cNvPr>
          <p:cNvSpPr txBox="1"/>
          <p:nvPr/>
        </p:nvSpPr>
        <p:spPr>
          <a:xfrm>
            <a:off x="1552362" y="308457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102E3EE-DC54-5384-1B4F-CAEC31CC27F6}"/>
              </a:ext>
            </a:extLst>
          </p:cNvPr>
          <p:cNvSpPr txBox="1"/>
          <p:nvPr/>
        </p:nvSpPr>
        <p:spPr>
          <a:xfrm>
            <a:off x="503140" y="1989371"/>
            <a:ext cx="913525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>
                <a:solidFill>
                  <a:srgbClr val="5A524D"/>
                </a:solidFill>
              </a:rPr>
              <a:t>Organoids</a:t>
            </a:r>
            <a:r>
              <a:rPr lang="fr-FR" sz="2000" b="1" dirty="0">
                <a:solidFill>
                  <a:srgbClr val="5A524D"/>
                </a:solidFill>
              </a:rPr>
              <a:t> and ATP: A </a:t>
            </a:r>
            <a:r>
              <a:rPr lang="fr-FR" sz="2000" b="1" dirty="0" err="1">
                <a:solidFill>
                  <a:srgbClr val="5A524D"/>
                </a:solidFill>
              </a:rPr>
              <a:t>Functional</a:t>
            </a:r>
            <a:r>
              <a:rPr lang="fr-FR" sz="2000" b="1" dirty="0">
                <a:solidFill>
                  <a:srgbClr val="5A524D"/>
                </a:solidFill>
              </a:rPr>
              <a:t> </a:t>
            </a:r>
            <a:r>
              <a:rPr lang="fr-FR" sz="2000" b="1" dirty="0" err="1">
                <a:solidFill>
                  <a:srgbClr val="5A524D"/>
                </a:solidFill>
              </a:rPr>
              <a:t>Approach</a:t>
            </a:r>
            <a:r>
              <a:rPr lang="fr-FR" sz="2000" b="1" dirty="0">
                <a:solidFill>
                  <a:srgbClr val="5A524D"/>
                </a:solidFill>
              </a:rPr>
              <a:t> to </a:t>
            </a:r>
            <a:r>
              <a:rPr lang="fr-FR" sz="2000" b="1" dirty="0" err="1">
                <a:solidFill>
                  <a:srgbClr val="5A524D"/>
                </a:solidFill>
              </a:rPr>
              <a:t>Personalized</a:t>
            </a:r>
            <a:r>
              <a:rPr lang="fr-FR" sz="2000" b="1" dirty="0">
                <a:solidFill>
                  <a:srgbClr val="5A524D"/>
                </a:solidFill>
              </a:rPr>
              <a:t> Cancer </a:t>
            </a:r>
            <a:r>
              <a:rPr lang="fr-FR" sz="2000" b="1" dirty="0" err="1">
                <a:solidFill>
                  <a:srgbClr val="5A524D"/>
                </a:solidFill>
              </a:rPr>
              <a:t>Treatment</a:t>
            </a:r>
            <a:endParaRPr lang="fr-FR" sz="2000" b="1" dirty="0">
              <a:solidFill>
                <a:srgbClr val="5A524D"/>
              </a:solidFill>
            </a:endParaRPr>
          </a:p>
          <a:p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8A2E58D-36BD-0236-4DF5-F7A6397020FB}"/>
              </a:ext>
            </a:extLst>
          </p:cNvPr>
          <p:cNvSpPr txBox="1"/>
          <p:nvPr/>
        </p:nvSpPr>
        <p:spPr>
          <a:xfrm>
            <a:off x="274622" y="4800718"/>
            <a:ext cx="1401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Patient </a:t>
            </a:r>
            <a:r>
              <a:rPr lang="fr-FR" dirty="0" err="1"/>
              <a:t>with</a:t>
            </a:r>
            <a:r>
              <a:rPr lang="fr-FR" dirty="0"/>
              <a:t> </a:t>
            </a:r>
          </a:p>
          <a:p>
            <a:pPr algn="ctr"/>
            <a:r>
              <a:rPr lang="fr-FR" dirty="0"/>
              <a:t>CGR or PGR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ADF1743-03AB-10CE-F422-3BD1D1C3330D}"/>
              </a:ext>
            </a:extLst>
          </p:cNvPr>
          <p:cNvSpPr txBox="1"/>
          <p:nvPr/>
        </p:nvSpPr>
        <p:spPr>
          <a:xfrm>
            <a:off x="3572836" y="2885105"/>
            <a:ext cx="6103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fr-FR" b="0" i="0" u="none" strike="noStrike" dirty="0">
              <a:solidFill>
                <a:srgbClr val="000000"/>
              </a:solidFill>
              <a:effectLst/>
            </a:endParaRPr>
          </a:p>
        </p:txBody>
      </p:sp>
      <p:pic>
        <p:nvPicPr>
          <p:cNvPr id="11" name="Picture 20" descr="Tumor Icons - Free SVG &amp; PNG Tumor Images - Noun Project">
            <a:extLst>
              <a:ext uri="{FF2B5EF4-FFF2-40B4-BE49-F238E27FC236}">
                <a16:creationId xmlns:a16="http://schemas.microsoft.com/office/drawing/2014/main" id="{EAE1CEC1-9B91-9A70-4981-F19212E07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801" y="3186719"/>
            <a:ext cx="1030843" cy="1030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DF19E0FF-E733-6CA1-E83E-FAA86B3F82C4}"/>
              </a:ext>
            </a:extLst>
          </p:cNvPr>
          <p:cNvCxnSpPr/>
          <p:nvPr/>
        </p:nvCxnSpPr>
        <p:spPr>
          <a:xfrm>
            <a:off x="3447716" y="3675246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37CD383B-0B21-4CE0-E91A-4030F197E667}"/>
              </a:ext>
            </a:extLst>
          </p:cNvPr>
          <p:cNvSpPr txBox="1"/>
          <p:nvPr/>
        </p:nvSpPr>
        <p:spPr>
          <a:xfrm>
            <a:off x="3572836" y="2885105"/>
            <a:ext cx="6103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fr-FR" b="0" i="0" u="none" strike="noStrike" dirty="0">
              <a:solidFill>
                <a:srgbClr val="000000"/>
              </a:solidFill>
              <a:effectLst/>
            </a:endParaRPr>
          </a:p>
        </p:txBody>
      </p:sp>
      <p:pic>
        <p:nvPicPr>
          <p:cNvPr id="14" name="Image 13" descr="Une image contenant conception, Graphique, blanc, logo&#10;&#10;Le contenu généré par l’IA peut être incorrect.">
            <a:extLst>
              <a:ext uri="{FF2B5EF4-FFF2-40B4-BE49-F238E27FC236}">
                <a16:creationId xmlns:a16="http://schemas.microsoft.com/office/drawing/2014/main" id="{88D299F1-1C72-6165-5EB0-5CDFFA0BC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680" y="3065649"/>
            <a:ext cx="1117978" cy="1095161"/>
          </a:xfrm>
          <a:prstGeom prst="rect">
            <a:avLst/>
          </a:prstGeom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FA0F6645-E706-2065-5BFC-64671372179A}"/>
              </a:ext>
            </a:extLst>
          </p:cNvPr>
          <p:cNvCxnSpPr/>
          <p:nvPr/>
        </p:nvCxnSpPr>
        <p:spPr>
          <a:xfrm>
            <a:off x="7396499" y="3684664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Image 15" descr="Une image contenant cercle, blanc, Police, conception&#10;&#10;Le contenu généré par l’IA peut être incorrect.">
            <a:extLst>
              <a:ext uri="{FF2B5EF4-FFF2-40B4-BE49-F238E27FC236}">
                <a16:creationId xmlns:a16="http://schemas.microsoft.com/office/drawing/2014/main" id="{965F3260-A791-031E-4D94-E98288989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9742" y="3196642"/>
            <a:ext cx="1049001" cy="1032737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E62C8258-06B6-0A90-C4AA-2DB71F1C71F7}"/>
              </a:ext>
            </a:extLst>
          </p:cNvPr>
          <p:cNvSpPr txBox="1"/>
          <p:nvPr/>
        </p:nvSpPr>
        <p:spPr>
          <a:xfrm>
            <a:off x="1639223" y="4809458"/>
            <a:ext cx="2139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Patient </a:t>
            </a:r>
            <a:r>
              <a:rPr lang="fr-FR" dirty="0" err="1"/>
              <a:t>derivated</a:t>
            </a:r>
            <a:r>
              <a:rPr lang="fr-FR" dirty="0"/>
              <a:t> </a:t>
            </a:r>
            <a:r>
              <a:rPr lang="fr-FR" dirty="0" err="1"/>
              <a:t>organoids</a:t>
            </a:r>
            <a:r>
              <a:rPr lang="fr-FR" dirty="0"/>
              <a:t> 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9389A4D-B9D4-0314-E293-22A22E657BE5}"/>
              </a:ext>
            </a:extLst>
          </p:cNvPr>
          <p:cNvSpPr txBox="1"/>
          <p:nvPr/>
        </p:nvSpPr>
        <p:spPr>
          <a:xfrm>
            <a:off x="5643357" y="4796025"/>
            <a:ext cx="22604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Large-</a:t>
            </a:r>
            <a:r>
              <a:rPr lang="fr-FR" dirty="0" err="1"/>
              <a:t>scale</a:t>
            </a:r>
            <a:r>
              <a:rPr lang="fr-FR" dirty="0"/>
              <a:t> time-lapse </a:t>
            </a:r>
            <a:r>
              <a:rPr lang="fr-FR" dirty="0" err="1"/>
              <a:t>imaging</a:t>
            </a:r>
            <a:r>
              <a:rPr lang="fr-FR" dirty="0"/>
              <a:t> of </a:t>
            </a:r>
            <a:r>
              <a:rPr lang="fr-FR" dirty="0" err="1"/>
              <a:t>organoids</a:t>
            </a:r>
            <a:r>
              <a:rPr lang="fr-FR" dirty="0"/>
              <a:t> over 96 </a:t>
            </a:r>
            <a:r>
              <a:rPr lang="fr-FR" dirty="0" err="1"/>
              <a:t>hours</a:t>
            </a:r>
            <a:r>
              <a:rPr lang="fr-FR" dirty="0"/>
              <a:t> 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DFB7CFD-DDF7-DC49-ABFD-F60AE8D99945}"/>
              </a:ext>
            </a:extLst>
          </p:cNvPr>
          <p:cNvSpPr txBox="1"/>
          <p:nvPr/>
        </p:nvSpPr>
        <p:spPr>
          <a:xfrm>
            <a:off x="7782881" y="4824253"/>
            <a:ext cx="21100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ATP </a:t>
            </a:r>
            <a:r>
              <a:rPr lang="fr-FR" dirty="0" err="1"/>
              <a:t>assay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assess</a:t>
            </a:r>
            <a:r>
              <a:rPr lang="fr-FR" dirty="0"/>
              <a:t>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response</a:t>
            </a:r>
            <a:endParaRPr lang="fr-FR" dirty="0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9FFA109E-634F-AE00-78A1-E30C9D28790B}"/>
              </a:ext>
            </a:extLst>
          </p:cNvPr>
          <p:cNvCxnSpPr/>
          <p:nvPr/>
        </p:nvCxnSpPr>
        <p:spPr>
          <a:xfrm>
            <a:off x="5462433" y="3675246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6162A03A-FD58-CC53-D6C3-3D96FB04642E}"/>
              </a:ext>
            </a:extLst>
          </p:cNvPr>
          <p:cNvSpPr txBox="1"/>
          <p:nvPr/>
        </p:nvSpPr>
        <p:spPr>
          <a:xfrm>
            <a:off x="3665809" y="4822919"/>
            <a:ext cx="2139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Application of </a:t>
            </a:r>
            <a:r>
              <a:rPr lang="fr-FR" dirty="0" err="1"/>
              <a:t>various</a:t>
            </a:r>
            <a:r>
              <a:rPr lang="fr-FR" dirty="0"/>
              <a:t> </a:t>
            </a:r>
            <a:r>
              <a:rPr lang="fr-FR" dirty="0" err="1"/>
              <a:t>treatments</a:t>
            </a:r>
            <a:r>
              <a:rPr lang="fr-FR" dirty="0"/>
              <a:t> to the </a:t>
            </a:r>
            <a:r>
              <a:rPr lang="fr-FR" dirty="0" err="1"/>
              <a:t>organoids</a:t>
            </a:r>
            <a:endParaRPr lang="fr-FR" dirty="0"/>
          </a:p>
        </p:txBody>
      </p:sp>
      <p:pic>
        <p:nvPicPr>
          <p:cNvPr id="22" name="Image 21" descr="Une image contenant conception&#10;&#10;Le contenu généré par l’IA peut être incorrect.">
            <a:extLst>
              <a:ext uri="{FF2B5EF4-FFF2-40B4-BE49-F238E27FC236}">
                <a16:creationId xmlns:a16="http://schemas.microsoft.com/office/drawing/2014/main" id="{1FB8EE23-5818-71AB-2342-B804F046D4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8594" y="2688406"/>
            <a:ext cx="835677" cy="828347"/>
          </a:xfrm>
          <a:prstGeom prst="rect">
            <a:avLst/>
          </a:prstGeom>
        </p:spPr>
      </p:pic>
      <p:pic>
        <p:nvPicPr>
          <p:cNvPr id="23" name="Picture 20" descr="Tumor Icons - Free SVG &amp; PNG Tumor Images - Noun Project">
            <a:extLst>
              <a:ext uri="{FF2B5EF4-FFF2-40B4-BE49-F238E27FC236}">
                <a16:creationId xmlns:a16="http://schemas.microsoft.com/office/drawing/2014/main" id="{B967EF9D-C4F8-28CE-CD5E-74B9DC654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913" y="3297891"/>
            <a:ext cx="923317" cy="923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9BA37ED1-F4D7-A493-250A-A3F360C6EE84}"/>
              </a:ext>
            </a:extLst>
          </p:cNvPr>
          <p:cNvCxnSpPr/>
          <p:nvPr/>
        </p:nvCxnSpPr>
        <p:spPr>
          <a:xfrm>
            <a:off x="9457796" y="3675246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16" descr="Person icon vector SVG, PNG download free - 8">
            <a:extLst>
              <a:ext uri="{FF2B5EF4-FFF2-40B4-BE49-F238E27FC236}">
                <a16:creationId xmlns:a16="http://schemas.microsoft.com/office/drawing/2014/main" id="{E913A64B-BA03-0ED0-ABC0-F00712CC8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9090" y="2991466"/>
            <a:ext cx="1616292" cy="161629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e 25">
            <a:extLst>
              <a:ext uri="{FF2B5EF4-FFF2-40B4-BE49-F238E27FC236}">
                <a16:creationId xmlns:a16="http://schemas.microsoft.com/office/drawing/2014/main" id="{AB5C2BA9-B84C-9D68-59E4-818BDD4A5AAC}"/>
              </a:ext>
            </a:extLst>
          </p:cNvPr>
          <p:cNvGrpSpPr/>
          <p:nvPr/>
        </p:nvGrpSpPr>
        <p:grpSpPr>
          <a:xfrm>
            <a:off x="255494" y="0"/>
            <a:ext cx="12201525" cy="1830229"/>
            <a:chOff x="0" y="0"/>
            <a:chExt cx="12201525" cy="1830229"/>
          </a:xfrm>
        </p:grpSpPr>
        <p:pic>
          <p:nvPicPr>
            <p:cNvPr id="27" name="Image 26" descr="Une image contenant texte, capture d’écran&#10;&#10;Description générée automatiquement">
              <a:extLst>
                <a:ext uri="{FF2B5EF4-FFF2-40B4-BE49-F238E27FC236}">
                  <a16:creationId xmlns:a16="http://schemas.microsoft.com/office/drawing/2014/main" id="{5A34DCEF-7604-59D0-2A97-58F2AF671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12201525" cy="1830229"/>
            </a:xfrm>
            <a:prstGeom prst="rect">
              <a:avLst/>
            </a:prstGeom>
          </p:spPr>
        </p:pic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109F63BF-7B6E-0B80-516B-652E5EDA22E7}"/>
                </a:ext>
              </a:extLst>
            </p:cNvPr>
            <p:cNvSpPr/>
            <p:nvPr/>
          </p:nvSpPr>
          <p:spPr>
            <a:xfrm>
              <a:off x="3525520" y="0"/>
              <a:ext cx="2814320" cy="1057453"/>
            </a:xfrm>
            <a:prstGeom prst="roundRect">
              <a:avLst/>
            </a:prstGeom>
            <a:ln>
              <a:solidFill>
                <a:schemeClr val="dk1">
                  <a:alpha val="0"/>
                </a:schemeClr>
              </a:solidFill>
            </a:ln>
            <a:effectLst>
              <a:softEdge rad="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29" name="Image 28" descr="Une image contenant conception&#10;&#10;Le contenu généré par l’IA peut être incorrect.">
            <a:extLst>
              <a:ext uri="{FF2B5EF4-FFF2-40B4-BE49-F238E27FC236}">
                <a16:creationId xmlns:a16="http://schemas.microsoft.com/office/drawing/2014/main" id="{402DADBE-C233-A186-83E9-8A98BD7C67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95047" y="2736287"/>
            <a:ext cx="835677" cy="828346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7217F642-EBCF-7384-BCB6-8BAD544EB155}"/>
              </a:ext>
            </a:extLst>
          </p:cNvPr>
          <p:cNvSpPr txBox="1"/>
          <p:nvPr/>
        </p:nvSpPr>
        <p:spPr>
          <a:xfrm>
            <a:off x="9760429" y="4813501"/>
            <a:ext cx="21100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/>
              <a:t>Personnalized</a:t>
            </a:r>
            <a:endParaRPr lang="fr-FR" dirty="0"/>
          </a:p>
          <a:p>
            <a:pPr algn="ctr"/>
            <a:r>
              <a:rPr lang="fr-FR" dirty="0" err="1"/>
              <a:t>drug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3409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5181EE-46C8-C4C2-AE1B-51585DB94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0B7AEAF6-1D2C-13C0-B69A-CB025EA5E175}"/>
              </a:ext>
            </a:extLst>
          </p:cNvPr>
          <p:cNvGrpSpPr/>
          <p:nvPr/>
        </p:nvGrpSpPr>
        <p:grpSpPr>
          <a:xfrm>
            <a:off x="-4763" y="-28076"/>
            <a:ext cx="12201525" cy="1830229"/>
            <a:chOff x="0" y="0"/>
            <a:chExt cx="12201525" cy="1830229"/>
          </a:xfrm>
        </p:grpSpPr>
        <p:pic>
          <p:nvPicPr>
            <p:cNvPr id="6" name="Image 5" descr="Une image contenant texte, capture d’écran&#10;&#10;Description générée automatiquement">
              <a:extLst>
                <a:ext uri="{FF2B5EF4-FFF2-40B4-BE49-F238E27FC236}">
                  <a16:creationId xmlns:a16="http://schemas.microsoft.com/office/drawing/2014/main" id="{180E25FC-92EC-8EE9-1B20-A3F44713E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201525" cy="1830229"/>
            </a:xfrm>
            <a:prstGeom prst="rect">
              <a:avLst/>
            </a:prstGeom>
          </p:spPr>
        </p:pic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2B59F02C-C612-3A9F-5A8E-A3C3696B74C7}"/>
                </a:ext>
              </a:extLst>
            </p:cNvPr>
            <p:cNvSpPr/>
            <p:nvPr/>
          </p:nvSpPr>
          <p:spPr>
            <a:xfrm>
              <a:off x="3525520" y="0"/>
              <a:ext cx="2814320" cy="1057453"/>
            </a:xfrm>
            <a:prstGeom prst="roundRect">
              <a:avLst/>
            </a:prstGeom>
            <a:ln>
              <a:solidFill>
                <a:schemeClr val="dk1">
                  <a:alpha val="0"/>
                </a:schemeClr>
              </a:solidFill>
            </a:ln>
            <a:effectLst>
              <a:softEdge rad="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21" name="ZoneTexte 20">
            <a:extLst>
              <a:ext uri="{FF2B5EF4-FFF2-40B4-BE49-F238E27FC236}">
                <a16:creationId xmlns:a16="http://schemas.microsoft.com/office/drawing/2014/main" id="{277FCE08-A681-1DF5-D643-1C16930866C6}"/>
              </a:ext>
            </a:extLst>
          </p:cNvPr>
          <p:cNvSpPr txBox="1"/>
          <p:nvPr/>
        </p:nvSpPr>
        <p:spPr>
          <a:xfrm>
            <a:off x="1465730" y="1909482"/>
            <a:ext cx="468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5A524D"/>
                </a:solidFill>
              </a:rPr>
              <a:t>Introduction to Patients-</a:t>
            </a:r>
            <a:r>
              <a:rPr lang="fr-FR" b="1" dirty="0" err="1">
                <a:solidFill>
                  <a:srgbClr val="5A524D"/>
                </a:solidFill>
              </a:rPr>
              <a:t>Derived</a:t>
            </a:r>
            <a:r>
              <a:rPr lang="fr-FR" b="1" dirty="0">
                <a:solidFill>
                  <a:srgbClr val="5A524D"/>
                </a:solidFill>
              </a:rPr>
              <a:t> </a:t>
            </a:r>
            <a:r>
              <a:rPr lang="fr-FR" b="1" dirty="0" err="1">
                <a:solidFill>
                  <a:srgbClr val="5A524D"/>
                </a:solidFill>
              </a:rPr>
              <a:t>Organoids</a:t>
            </a:r>
            <a:r>
              <a:rPr lang="fr-FR" dirty="0"/>
              <a:t> </a:t>
            </a:r>
          </a:p>
        </p:txBody>
      </p:sp>
      <p:pic>
        <p:nvPicPr>
          <p:cNvPr id="22" name="Picture 20" descr="Tumor Icons - Free SVG &amp; PNG Tumor Images - Noun Project">
            <a:extLst>
              <a:ext uri="{FF2B5EF4-FFF2-40B4-BE49-F238E27FC236}">
                <a16:creationId xmlns:a16="http://schemas.microsoft.com/office/drawing/2014/main" id="{A6F187D4-A8C4-3C91-3088-616BA30F7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96" y="1629970"/>
            <a:ext cx="1030843" cy="1030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A800A9A2-DC57-0EB5-4BF0-533E393AD4F6}"/>
              </a:ext>
            </a:extLst>
          </p:cNvPr>
          <p:cNvSpPr txBox="1"/>
          <p:nvPr/>
        </p:nvSpPr>
        <p:spPr>
          <a:xfrm>
            <a:off x="1349139" y="2617159"/>
            <a:ext cx="94386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fr-FR" b="1" dirty="0">
                <a:solidFill>
                  <a:srgbClr val="0E0E0E"/>
                </a:solidFill>
                <a:effectLst/>
                <a:latin typeface="Helvetica Neue" panose="02000503000000020004" pitchFamily="2" charset="0"/>
              </a:rPr>
              <a:t>« An </a:t>
            </a:r>
            <a:r>
              <a:rPr lang="fr-FR" b="1" dirty="0" err="1">
                <a:solidFill>
                  <a:srgbClr val="0E0E0E"/>
                </a:solidFill>
                <a:effectLst/>
                <a:latin typeface="Helvetica Neue" panose="02000503000000020004" pitchFamily="2" charset="0"/>
              </a:rPr>
              <a:t>organoid</a:t>
            </a:r>
            <a:r>
              <a:rPr lang="fr-FR" b="1" dirty="0">
                <a:solidFill>
                  <a:srgbClr val="0E0E0E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1" dirty="0" err="1">
                <a:solidFill>
                  <a:srgbClr val="0E0E0E"/>
                </a:solidFill>
                <a:effectLst/>
                <a:latin typeface="Helvetica Neue" panose="02000503000000020004" pitchFamily="2" charset="0"/>
              </a:rPr>
              <a:t>is</a:t>
            </a:r>
            <a:r>
              <a:rPr lang="fr-FR" b="1" dirty="0">
                <a:solidFill>
                  <a:srgbClr val="0E0E0E"/>
                </a:solidFill>
                <a:effectLst/>
                <a:latin typeface="Helvetica Neue" panose="02000503000000020004" pitchFamily="2" charset="0"/>
              </a:rPr>
              <a:t> a 3D </a:t>
            </a:r>
            <a:r>
              <a:rPr lang="fr-FR" b="1" dirty="0" err="1">
                <a:solidFill>
                  <a:srgbClr val="0E0E0E"/>
                </a:solidFill>
                <a:effectLst/>
                <a:latin typeface="Helvetica Neue" panose="02000503000000020004" pitchFamily="2" charset="0"/>
              </a:rPr>
              <a:t>miniaturized</a:t>
            </a:r>
            <a:r>
              <a:rPr lang="fr-FR" b="1" dirty="0">
                <a:solidFill>
                  <a:srgbClr val="0E0E0E"/>
                </a:solidFill>
                <a:effectLst/>
                <a:latin typeface="Helvetica Neue" panose="02000503000000020004" pitchFamily="2" charset="0"/>
              </a:rPr>
              <a:t> and </a:t>
            </a:r>
            <a:r>
              <a:rPr lang="fr-FR" b="1" dirty="0" err="1">
                <a:solidFill>
                  <a:srgbClr val="0E0E0E"/>
                </a:solidFill>
                <a:effectLst/>
                <a:latin typeface="Helvetica Neue" panose="02000503000000020004" pitchFamily="2" charset="0"/>
              </a:rPr>
              <a:t>simplified</a:t>
            </a:r>
            <a:r>
              <a:rPr lang="fr-FR" b="1" dirty="0">
                <a:solidFill>
                  <a:srgbClr val="0E0E0E"/>
                </a:solidFill>
                <a:effectLst/>
                <a:latin typeface="Helvetica Neue" panose="02000503000000020004" pitchFamily="2" charset="0"/>
              </a:rPr>
              <a:t> version of an </a:t>
            </a:r>
            <a:r>
              <a:rPr lang="fr-FR" b="1" dirty="0" err="1">
                <a:solidFill>
                  <a:srgbClr val="0E0E0E"/>
                </a:solidFill>
                <a:effectLst/>
                <a:latin typeface="Helvetica Neue" panose="02000503000000020004" pitchFamily="2" charset="0"/>
              </a:rPr>
              <a:t>organ</a:t>
            </a:r>
            <a:r>
              <a:rPr lang="fr-FR" b="1" dirty="0">
                <a:solidFill>
                  <a:srgbClr val="0E0E0E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1" dirty="0" err="1">
                <a:solidFill>
                  <a:srgbClr val="0E0E0E"/>
                </a:solidFill>
                <a:effectLst/>
                <a:latin typeface="Helvetica Neue" panose="02000503000000020004" pitchFamily="2" charset="0"/>
              </a:rPr>
              <a:t>grown</a:t>
            </a:r>
            <a:r>
              <a:rPr lang="fr-FR" b="1" dirty="0">
                <a:solidFill>
                  <a:srgbClr val="0E0E0E"/>
                </a:solidFill>
                <a:effectLst/>
                <a:latin typeface="Helvetica Neue" panose="02000503000000020004" pitchFamily="2" charset="0"/>
              </a:rPr>
              <a:t> in the </a:t>
            </a:r>
            <a:r>
              <a:rPr lang="fr-FR" b="1" dirty="0" err="1">
                <a:solidFill>
                  <a:srgbClr val="0E0E0E"/>
                </a:solidFill>
                <a:effectLst/>
                <a:latin typeface="Helvetica Neue" panose="02000503000000020004" pitchFamily="2" charset="0"/>
              </a:rPr>
              <a:t>lab</a:t>
            </a:r>
            <a:r>
              <a:rPr lang="fr-FR" b="1" dirty="0">
                <a:solidFill>
                  <a:srgbClr val="0E0E0E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1" dirty="0" err="1">
                <a:solidFill>
                  <a:srgbClr val="0E0E0E"/>
                </a:solidFill>
                <a:effectLst/>
                <a:latin typeface="Helvetica Neue" panose="02000503000000020004" pitchFamily="2" charset="0"/>
              </a:rPr>
              <a:t>from</a:t>
            </a:r>
            <a:r>
              <a:rPr lang="fr-FR" b="1" dirty="0">
                <a:solidFill>
                  <a:srgbClr val="0E0E0E"/>
                </a:solidFill>
                <a:effectLst/>
                <a:latin typeface="Helvetica Neue" panose="02000503000000020004" pitchFamily="2" charset="0"/>
              </a:rPr>
              <a:t> stem </a:t>
            </a:r>
            <a:r>
              <a:rPr lang="fr-FR" b="1" dirty="0" err="1">
                <a:solidFill>
                  <a:srgbClr val="0E0E0E"/>
                </a:solidFill>
                <a:effectLst/>
                <a:latin typeface="Helvetica Neue" panose="02000503000000020004" pitchFamily="2" charset="0"/>
              </a:rPr>
              <a:t>cells</a:t>
            </a:r>
            <a:r>
              <a:rPr lang="fr-FR" b="1" dirty="0">
                <a:solidFill>
                  <a:srgbClr val="0E0E0E"/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fr-FR" b="1" dirty="0" err="1">
                <a:solidFill>
                  <a:srgbClr val="0E0E0E"/>
                </a:solidFill>
                <a:effectLst/>
                <a:latin typeface="Helvetica Neue" panose="02000503000000020004" pitchFamily="2" charset="0"/>
              </a:rPr>
              <a:t>which</a:t>
            </a:r>
            <a:r>
              <a:rPr lang="fr-FR" b="1" dirty="0">
                <a:solidFill>
                  <a:srgbClr val="0E0E0E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1" dirty="0" err="1">
                <a:solidFill>
                  <a:srgbClr val="0E0E0E"/>
                </a:solidFill>
                <a:effectLst/>
                <a:latin typeface="Helvetica Neue" panose="02000503000000020004" pitchFamily="2" charset="0"/>
              </a:rPr>
              <a:t>mimics</a:t>
            </a:r>
            <a:r>
              <a:rPr lang="fr-FR" b="1" dirty="0">
                <a:solidFill>
                  <a:srgbClr val="0E0E0E"/>
                </a:solidFill>
                <a:effectLst/>
                <a:latin typeface="Helvetica Neue" panose="02000503000000020004" pitchFamily="2" charset="0"/>
              </a:rPr>
              <a:t> key structural and </a:t>
            </a:r>
            <a:r>
              <a:rPr lang="fr-FR" b="1" dirty="0" err="1">
                <a:solidFill>
                  <a:srgbClr val="0E0E0E"/>
                </a:solidFill>
                <a:effectLst/>
                <a:latin typeface="Helvetica Neue" panose="02000503000000020004" pitchFamily="2" charset="0"/>
              </a:rPr>
              <a:t>functional</a:t>
            </a:r>
            <a:r>
              <a:rPr lang="fr-FR" b="1" dirty="0">
                <a:solidFill>
                  <a:srgbClr val="0E0E0E"/>
                </a:solidFill>
                <a:effectLst/>
                <a:latin typeface="Helvetica Neue" panose="02000503000000020004" pitchFamily="2" charset="0"/>
              </a:rPr>
              <a:t> features of the real </a:t>
            </a:r>
            <a:r>
              <a:rPr lang="fr-FR" b="1" dirty="0" err="1">
                <a:solidFill>
                  <a:srgbClr val="0E0E0E"/>
                </a:solidFill>
                <a:effectLst/>
                <a:latin typeface="Helvetica Neue" panose="02000503000000020004" pitchFamily="2" charset="0"/>
              </a:rPr>
              <a:t>organ</a:t>
            </a:r>
            <a:r>
              <a:rPr lang="fr-FR" b="1" dirty="0">
                <a:solidFill>
                  <a:srgbClr val="0E0E0E"/>
                </a:solidFill>
                <a:effectLst/>
                <a:latin typeface="Helvetica Neue" panose="02000503000000020004" pitchFamily="2" charset="0"/>
              </a:rPr>
              <a:t>. »</a:t>
            </a:r>
            <a:endParaRPr lang="fr-FR" dirty="0">
              <a:solidFill>
                <a:srgbClr val="0E0E0E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FA8BBDF-3B7F-0276-889F-C85661AED763}"/>
              </a:ext>
            </a:extLst>
          </p:cNvPr>
          <p:cNvSpPr txBox="1"/>
          <p:nvPr/>
        </p:nvSpPr>
        <p:spPr>
          <a:xfrm>
            <a:off x="740229" y="3984171"/>
            <a:ext cx="74240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Organoids</a:t>
            </a:r>
            <a:r>
              <a:rPr lang="fr-FR" dirty="0"/>
              <a:t> in </a:t>
            </a:r>
            <a:r>
              <a:rPr lang="fr-FR" dirty="0" err="1"/>
              <a:t>Precision</a:t>
            </a:r>
            <a:r>
              <a:rPr lang="fr-FR" dirty="0"/>
              <a:t> </a:t>
            </a:r>
            <a:r>
              <a:rPr lang="fr-FR" dirty="0" err="1"/>
              <a:t>medicine</a:t>
            </a:r>
            <a:r>
              <a:rPr lang="fr-FR" dirty="0"/>
              <a:t> : 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err="1"/>
              <a:t>Predict</a:t>
            </a:r>
            <a:r>
              <a:rPr lang="fr-FR" dirty="0"/>
              <a:t> </a:t>
            </a:r>
            <a:r>
              <a:rPr lang="fr-FR" dirty="0" err="1"/>
              <a:t>drug</a:t>
            </a:r>
            <a:r>
              <a:rPr lang="fr-FR" dirty="0"/>
              <a:t> </a:t>
            </a:r>
            <a:r>
              <a:rPr lang="fr-FR" dirty="0" err="1"/>
              <a:t>response</a:t>
            </a:r>
            <a:r>
              <a:rPr lang="fr-FR" dirty="0"/>
              <a:t> and </a:t>
            </a:r>
            <a:r>
              <a:rPr lang="fr-FR" dirty="0" err="1"/>
              <a:t>resistance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 err="1"/>
              <a:t>Reduce</a:t>
            </a:r>
            <a:r>
              <a:rPr lang="fr-FR" dirty="0"/>
              <a:t> trial-and-</a:t>
            </a:r>
            <a:r>
              <a:rPr lang="fr-FR" dirty="0" err="1"/>
              <a:t>error</a:t>
            </a:r>
            <a:r>
              <a:rPr lang="fr-FR" dirty="0"/>
              <a:t> in </a:t>
            </a:r>
            <a:r>
              <a:rPr lang="fr-FR" dirty="0" err="1"/>
              <a:t>treatment</a:t>
            </a:r>
            <a:r>
              <a:rPr lang="fr-FR" dirty="0"/>
              <a:t> </a:t>
            </a:r>
            <a:r>
              <a:rPr lang="fr-FR" dirty="0" err="1"/>
              <a:t>selection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Support the </a:t>
            </a:r>
            <a:r>
              <a:rPr lang="fr-FR" dirty="0" err="1"/>
              <a:t>development</a:t>
            </a:r>
            <a:r>
              <a:rPr lang="fr-FR" dirty="0"/>
              <a:t> of </a:t>
            </a:r>
            <a:r>
              <a:rPr lang="fr-FR" dirty="0" err="1"/>
              <a:t>personalized</a:t>
            </a:r>
            <a:r>
              <a:rPr lang="fr-FR" dirty="0"/>
              <a:t> </a:t>
            </a:r>
            <a:r>
              <a:rPr lang="fr-FR" dirty="0" err="1"/>
              <a:t>therapies</a:t>
            </a:r>
            <a:r>
              <a:rPr lang="fr-FR" dirty="0"/>
              <a:t> </a:t>
            </a:r>
            <a:r>
              <a:rPr lang="fr-FR" dirty="0" err="1"/>
              <a:t>tailored</a:t>
            </a:r>
            <a:r>
              <a:rPr lang="fr-FR" dirty="0"/>
              <a:t> to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patient’s</a:t>
            </a:r>
            <a:r>
              <a:rPr lang="fr-FR" dirty="0"/>
              <a:t> </a:t>
            </a:r>
            <a:r>
              <a:rPr lang="fr-FR" dirty="0" err="1"/>
              <a:t>biology</a:t>
            </a:r>
            <a:endParaRPr lang="fr-FR" dirty="0"/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152C134A-4820-AC45-C768-7B09537C1EC5}"/>
              </a:ext>
            </a:extLst>
          </p:cNvPr>
          <p:cNvGrpSpPr/>
          <p:nvPr/>
        </p:nvGrpSpPr>
        <p:grpSpPr>
          <a:xfrm rot="16200000">
            <a:off x="9423103" y="4430485"/>
            <a:ext cx="1274117" cy="2783219"/>
            <a:chOff x="13026418" y="1832998"/>
            <a:chExt cx="874772" cy="1873438"/>
          </a:xfrm>
        </p:grpSpPr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21F9A801-A8E2-1320-773F-5875681779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423" t="3501" r="4883" b="12179"/>
            <a:stretch/>
          </p:blipFill>
          <p:spPr>
            <a:xfrm>
              <a:off x="13026418" y="1832998"/>
              <a:ext cx="874772" cy="848130"/>
            </a:xfrm>
            <a:prstGeom prst="ellipse">
              <a:avLst/>
            </a:prstGeom>
            <a:ln w="28575">
              <a:solidFill>
                <a:srgbClr val="FFFF00"/>
              </a:solidFill>
            </a:ln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449342D1-B1D4-A731-D511-296B89A8ED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012" t="3064" r="8612" b="14267"/>
            <a:stretch/>
          </p:blipFill>
          <p:spPr>
            <a:xfrm>
              <a:off x="13073253" y="2858306"/>
              <a:ext cx="827937" cy="848130"/>
            </a:xfrm>
            <a:prstGeom prst="ellipse">
              <a:avLst/>
            </a:prstGeom>
            <a:ln w="28575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688582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BF8C38-EBD9-EE97-2F73-6F2F91000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38FB3B7C-5227-EDFC-9F10-E710654FAFF5}"/>
              </a:ext>
            </a:extLst>
          </p:cNvPr>
          <p:cNvGrpSpPr/>
          <p:nvPr/>
        </p:nvGrpSpPr>
        <p:grpSpPr>
          <a:xfrm>
            <a:off x="-4763" y="-28076"/>
            <a:ext cx="12201525" cy="1830229"/>
            <a:chOff x="0" y="0"/>
            <a:chExt cx="12201525" cy="1830229"/>
          </a:xfrm>
        </p:grpSpPr>
        <p:pic>
          <p:nvPicPr>
            <p:cNvPr id="5" name="Image 4" descr="Une image contenant texte, capture d’écran&#10;&#10;Description générée automatiquement">
              <a:extLst>
                <a:ext uri="{FF2B5EF4-FFF2-40B4-BE49-F238E27FC236}">
                  <a16:creationId xmlns:a16="http://schemas.microsoft.com/office/drawing/2014/main" id="{BC739B3E-E6E2-434C-050A-3A2F18245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201525" cy="1830229"/>
            </a:xfrm>
            <a:prstGeom prst="rect">
              <a:avLst/>
            </a:prstGeom>
          </p:spPr>
        </p:pic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204A60B4-EFFE-AB7D-260B-1FD38A1E38E8}"/>
                </a:ext>
              </a:extLst>
            </p:cNvPr>
            <p:cNvSpPr/>
            <p:nvPr/>
          </p:nvSpPr>
          <p:spPr>
            <a:xfrm>
              <a:off x="3525520" y="0"/>
              <a:ext cx="2814320" cy="1057453"/>
            </a:xfrm>
            <a:prstGeom prst="roundRect">
              <a:avLst/>
            </a:prstGeom>
            <a:ln>
              <a:solidFill>
                <a:schemeClr val="dk1">
                  <a:alpha val="0"/>
                </a:schemeClr>
              </a:solidFill>
            </a:ln>
            <a:effectLst>
              <a:softEdge rad="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57E49D12-B014-CE57-FF32-3AD0BE8AEDE7}"/>
              </a:ext>
            </a:extLst>
          </p:cNvPr>
          <p:cNvSpPr txBox="1"/>
          <p:nvPr/>
        </p:nvSpPr>
        <p:spPr>
          <a:xfrm>
            <a:off x="7214628" y="1845904"/>
            <a:ext cx="1838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5A524D"/>
                </a:solidFill>
              </a:rPr>
              <a:t>Patient </a:t>
            </a:r>
            <a:r>
              <a:rPr lang="fr-FR" b="1" dirty="0" err="1">
                <a:solidFill>
                  <a:srgbClr val="5A524D"/>
                </a:solidFill>
              </a:rPr>
              <a:t>cohort</a:t>
            </a:r>
            <a:endParaRPr lang="fr-FR" b="1" dirty="0">
              <a:solidFill>
                <a:srgbClr val="5A524D"/>
              </a:solidFill>
            </a:endParaRP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C5B29072-7EC0-FBC3-6BE6-63CDDB3F3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305306"/>
              </p:ext>
            </p:extLst>
          </p:nvPr>
        </p:nvGraphicFramePr>
        <p:xfrm>
          <a:off x="7214628" y="2266745"/>
          <a:ext cx="4791758" cy="125886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16183">
                  <a:extLst>
                    <a:ext uri="{9D8B030D-6E8A-4147-A177-3AD203B41FA5}">
                      <a16:colId xmlns:a16="http://schemas.microsoft.com/office/drawing/2014/main" val="466867329"/>
                    </a:ext>
                  </a:extLst>
                </a:gridCol>
                <a:gridCol w="1975575">
                  <a:extLst>
                    <a:ext uri="{9D8B030D-6E8A-4147-A177-3AD203B41FA5}">
                      <a16:colId xmlns:a16="http://schemas.microsoft.com/office/drawing/2014/main" val="405387656"/>
                    </a:ext>
                  </a:extLst>
                </a:gridCol>
              </a:tblGrid>
              <a:tr h="419621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Aptos" panose="020B0004020202020204" pitchFamily="34" charset="0"/>
                        </a:rPr>
                        <a:t>Number</a:t>
                      </a:r>
                      <a:r>
                        <a:rPr lang="fr-FR" dirty="0">
                          <a:latin typeface="Aptos" panose="020B0004020202020204" pitchFamily="34" charset="0"/>
                        </a:rPr>
                        <a:t> of patients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Aptos" panose="020B0004020202020204" pitchFamily="34" charset="0"/>
                        </a:rPr>
                        <a:t>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527604"/>
                  </a:ext>
                </a:extLst>
              </a:tr>
              <a:tr h="419621">
                <a:tc>
                  <a:txBody>
                    <a:bodyPr/>
                    <a:lstStyle/>
                    <a:p>
                      <a:r>
                        <a:rPr lang="fr-FR" dirty="0">
                          <a:latin typeface="Aptos" panose="020B0004020202020204" pitchFamily="34" charset="0"/>
                        </a:rPr>
                        <a:t>CGR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991910"/>
                  </a:ext>
                </a:extLst>
              </a:tr>
              <a:tr h="41962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dirty="0">
                          <a:latin typeface="Aptos" panose="020B0004020202020204" pitchFamily="34" charset="0"/>
                        </a:rPr>
                        <a:t>PGR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0" u="none" strike="noStrike" dirty="0">
                          <a:effectLst/>
                          <a:latin typeface="Aptos" panose="020B00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fr-FR" b="0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620848"/>
                  </a:ext>
                </a:extLst>
              </a:tr>
            </a:tbl>
          </a:graphicData>
        </a:graphic>
      </p:graphicFrame>
      <p:sp>
        <p:nvSpPr>
          <p:cNvPr id="9" name="ZoneTexte 8">
            <a:extLst>
              <a:ext uri="{FF2B5EF4-FFF2-40B4-BE49-F238E27FC236}">
                <a16:creationId xmlns:a16="http://schemas.microsoft.com/office/drawing/2014/main" id="{94CC2F0E-9F12-74BF-3874-F56A4E18F2AF}"/>
              </a:ext>
            </a:extLst>
          </p:cNvPr>
          <p:cNvSpPr txBox="1"/>
          <p:nvPr/>
        </p:nvSpPr>
        <p:spPr>
          <a:xfrm>
            <a:off x="654558" y="1629437"/>
            <a:ext cx="21995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>
                <a:solidFill>
                  <a:srgbClr val="5A524D"/>
                </a:solidFill>
              </a:rPr>
              <a:t>Dataset</a:t>
            </a:r>
            <a:r>
              <a:rPr lang="fr-FR" sz="2000" b="1" dirty="0">
                <a:solidFill>
                  <a:srgbClr val="5A524D"/>
                </a:solidFill>
              </a:rPr>
              <a:t> </a:t>
            </a:r>
            <a:r>
              <a:rPr lang="fr-FR" sz="2000" b="1" dirty="0" err="1">
                <a:solidFill>
                  <a:srgbClr val="5A524D"/>
                </a:solidFill>
              </a:rPr>
              <a:t>overview</a:t>
            </a:r>
            <a:endParaRPr lang="fr-FR" sz="2000" b="1" dirty="0">
              <a:solidFill>
                <a:srgbClr val="5A524D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6C1D8D3-B6A1-FA50-7364-7A2E87EB13C0}"/>
              </a:ext>
            </a:extLst>
          </p:cNvPr>
          <p:cNvSpPr txBox="1"/>
          <p:nvPr/>
        </p:nvSpPr>
        <p:spPr>
          <a:xfrm>
            <a:off x="1010616" y="2011711"/>
            <a:ext cx="58095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92 719 </a:t>
            </a:r>
            <a:r>
              <a:rPr lang="fr-FR" dirty="0" err="1"/>
              <a:t>cavity</a:t>
            </a:r>
            <a:r>
              <a:rPr lang="fr-FR" dirty="0"/>
              <a:t> </a:t>
            </a:r>
            <a:r>
              <a:rPr lang="fr-FR" dirty="0" err="1"/>
              <a:t>videos</a:t>
            </a:r>
            <a:r>
              <a:rPr lang="fr-FR" dirty="0"/>
              <a:t> (8 frames) </a:t>
            </a:r>
            <a:r>
              <a:rPr lang="fr-FR" dirty="0" err="1"/>
              <a:t>from</a:t>
            </a:r>
            <a:r>
              <a:rPr lang="fr-FR" dirty="0"/>
              <a:t> 1 199 </a:t>
            </a:r>
            <a:r>
              <a:rPr lang="fr-FR" dirty="0" err="1"/>
              <a:t>wells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One </a:t>
            </a:r>
            <a:r>
              <a:rPr lang="fr-FR" dirty="0" err="1"/>
              <a:t>well</a:t>
            </a:r>
            <a:r>
              <a:rPr lang="fr-FR" dirty="0"/>
              <a:t> corresponds to a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treatment</a:t>
            </a:r>
            <a:r>
              <a:rPr lang="fr-FR" dirty="0"/>
              <a:t> at a </a:t>
            </a:r>
            <a:r>
              <a:rPr lang="fr-FR" dirty="0" err="1"/>
              <a:t>given</a:t>
            </a:r>
            <a:r>
              <a:rPr lang="fr-FR" dirty="0"/>
              <a:t> concentration for a </a:t>
            </a:r>
            <a:r>
              <a:rPr lang="fr-FR" dirty="0" err="1"/>
              <a:t>particular</a:t>
            </a:r>
            <a:r>
              <a:rPr lang="fr-FR" dirty="0"/>
              <a:t> patient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ATP (a </a:t>
            </a:r>
            <a:r>
              <a:rPr lang="fr-FR" dirty="0" err="1"/>
              <a:t>measure</a:t>
            </a:r>
            <a:r>
              <a:rPr lang="fr-FR" dirty="0"/>
              <a:t> of cellular </a:t>
            </a:r>
            <a:r>
              <a:rPr lang="fr-FR" dirty="0" err="1"/>
              <a:t>energy</a:t>
            </a:r>
            <a:r>
              <a:rPr lang="fr-FR" dirty="0"/>
              <a:t> production)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available</a:t>
            </a:r>
            <a:r>
              <a:rPr lang="fr-FR" dirty="0"/>
              <a:t> at the </a:t>
            </a:r>
            <a:r>
              <a:rPr lang="fr-FR" dirty="0" err="1"/>
              <a:t>well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. 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26276B86-9C12-0F5D-E595-3074539FFF00}"/>
              </a:ext>
            </a:extLst>
          </p:cNvPr>
          <p:cNvGrpSpPr/>
          <p:nvPr/>
        </p:nvGrpSpPr>
        <p:grpSpPr>
          <a:xfrm>
            <a:off x="1381673" y="3758853"/>
            <a:ext cx="4067821" cy="2642877"/>
            <a:chOff x="1010616" y="3803220"/>
            <a:chExt cx="4609305" cy="2994681"/>
          </a:xfrm>
        </p:grpSpPr>
        <p:pic>
          <p:nvPicPr>
            <p:cNvPr id="12" name="Image 11" descr="Une image contenant couvercle de regard, cercle, regard, motif&#10;&#10;Le contenu généré par l’IA peut être incorrect.">
              <a:extLst>
                <a:ext uri="{FF2B5EF4-FFF2-40B4-BE49-F238E27FC236}">
                  <a16:creationId xmlns:a16="http://schemas.microsoft.com/office/drawing/2014/main" id="{FB6E7BB7-9FED-9DA4-BCD8-A799731A1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2601" y="3844644"/>
              <a:ext cx="2953257" cy="2953257"/>
            </a:xfrm>
            <a:prstGeom prst="rect">
              <a:avLst/>
            </a:prstGeom>
          </p:spPr>
        </p:pic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226AF21-9958-2158-910E-5889C06C559B}"/>
                </a:ext>
              </a:extLst>
            </p:cNvPr>
            <p:cNvSpPr/>
            <p:nvPr/>
          </p:nvSpPr>
          <p:spPr>
            <a:xfrm>
              <a:off x="2821609" y="4412737"/>
              <a:ext cx="248355" cy="251178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D3E0F7"/>
              </a:solidFill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4" name="Connecteur droit avec flèche 13">
              <a:extLst>
                <a:ext uri="{FF2B5EF4-FFF2-40B4-BE49-F238E27FC236}">
                  <a16:creationId xmlns:a16="http://schemas.microsoft.com/office/drawing/2014/main" id="{28FFC540-12F3-E8EF-39CF-C04F8D7154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69964" y="4470871"/>
              <a:ext cx="1659612" cy="0"/>
            </a:xfrm>
            <a:prstGeom prst="straightConnector1">
              <a:avLst/>
            </a:prstGeom>
            <a:ln>
              <a:solidFill>
                <a:srgbClr val="D3E0F7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id="{2A08AD75-6195-5756-0141-74C831E25B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44916" y="4035614"/>
              <a:ext cx="1484660" cy="0"/>
            </a:xfrm>
            <a:prstGeom prst="straightConnector1">
              <a:avLst/>
            </a:prstGeom>
            <a:ln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7B947EE2-D312-BA80-AE4B-9CFD4779057A}"/>
                </a:ext>
              </a:extLst>
            </p:cNvPr>
            <p:cNvSpPr txBox="1"/>
            <p:nvPr/>
          </p:nvSpPr>
          <p:spPr>
            <a:xfrm>
              <a:off x="4813546" y="4286205"/>
              <a:ext cx="806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/>
                <a:t>Cavity</a:t>
              </a:r>
              <a:endParaRPr lang="fr-FR" dirty="0"/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9342AD5F-3B86-DF49-2DDE-C5B15BD9E2DE}"/>
                </a:ext>
              </a:extLst>
            </p:cNvPr>
            <p:cNvSpPr txBox="1"/>
            <p:nvPr/>
          </p:nvSpPr>
          <p:spPr>
            <a:xfrm>
              <a:off x="4813546" y="3803220"/>
              <a:ext cx="6245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/>
                <a:t>Well</a:t>
              </a:r>
              <a:endParaRPr lang="fr-FR" dirty="0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ABBD90A2-14ED-E317-4006-5F70D98281EE}"/>
                </a:ext>
              </a:extLst>
            </p:cNvPr>
            <p:cNvSpPr/>
            <p:nvPr/>
          </p:nvSpPr>
          <p:spPr>
            <a:xfrm>
              <a:off x="1010616" y="3844644"/>
              <a:ext cx="2953257" cy="2953257"/>
            </a:xfrm>
            <a:prstGeom prst="ellipse">
              <a:avLst/>
            </a:prstGeom>
            <a:noFill/>
            <a:ln w="41275">
              <a:solidFill>
                <a:srgbClr val="00206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C27103BE-57AA-6801-4407-6D97FBCEFC5A}"/>
              </a:ext>
            </a:extLst>
          </p:cNvPr>
          <p:cNvGrpSpPr/>
          <p:nvPr/>
        </p:nvGrpSpPr>
        <p:grpSpPr>
          <a:xfrm>
            <a:off x="6512563" y="4404657"/>
            <a:ext cx="3292975" cy="1402840"/>
            <a:chOff x="8816041" y="1269421"/>
            <a:chExt cx="3153362" cy="1343363"/>
          </a:xfrm>
        </p:grpSpPr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9F3BF079-D66F-6A97-7972-89EAC5D48590}"/>
                </a:ext>
              </a:extLst>
            </p:cNvPr>
            <p:cNvGrpSpPr/>
            <p:nvPr/>
          </p:nvGrpSpPr>
          <p:grpSpPr>
            <a:xfrm>
              <a:off x="8816041" y="1643493"/>
              <a:ext cx="3153362" cy="969291"/>
              <a:chOff x="8778230" y="1376458"/>
              <a:chExt cx="3153362" cy="969291"/>
            </a:xfrm>
          </p:grpSpPr>
          <p:grpSp>
            <p:nvGrpSpPr>
              <p:cNvPr id="24" name="Groupe 23">
                <a:extLst>
                  <a:ext uri="{FF2B5EF4-FFF2-40B4-BE49-F238E27FC236}">
                    <a16:creationId xmlns:a16="http://schemas.microsoft.com/office/drawing/2014/main" id="{0B734313-D0C5-46FF-67C5-26BC29E252AB}"/>
                  </a:ext>
                </a:extLst>
              </p:cNvPr>
              <p:cNvGrpSpPr/>
              <p:nvPr/>
            </p:nvGrpSpPr>
            <p:grpSpPr>
              <a:xfrm>
                <a:off x="8778230" y="1376458"/>
                <a:ext cx="2095616" cy="967923"/>
                <a:chOff x="9177358" y="896104"/>
                <a:chExt cx="2805358" cy="1295739"/>
              </a:xfrm>
            </p:grpSpPr>
            <p:pic>
              <p:nvPicPr>
                <p:cNvPr id="26" name="Image 25">
                  <a:extLst>
                    <a:ext uri="{FF2B5EF4-FFF2-40B4-BE49-F238E27FC236}">
                      <a16:creationId xmlns:a16="http://schemas.microsoft.com/office/drawing/2014/main" id="{E2936B82-86BF-6B0E-DDA0-17F1552E03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7423" t="3501" r="4883" b="12179"/>
                <a:stretch/>
              </p:blipFill>
              <p:spPr>
                <a:xfrm>
                  <a:off x="9177358" y="896104"/>
                  <a:ext cx="1336444" cy="1295739"/>
                </a:xfrm>
                <a:prstGeom prst="ellipse">
                  <a:avLst/>
                </a:prstGeom>
                <a:ln w="28575">
                  <a:solidFill>
                    <a:srgbClr val="00FDFF"/>
                  </a:solidFill>
                </a:ln>
              </p:spPr>
            </p:pic>
            <p:pic>
              <p:nvPicPr>
                <p:cNvPr id="27" name="Image 26">
                  <a:extLst>
                    <a:ext uri="{FF2B5EF4-FFF2-40B4-BE49-F238E27FC236}">
                      <a16:creationId xmlns:a16="http://schemas.microsoft.com/office/drawing/2014/main" id="{A8339651-33B3-E6F6-5296-ECCA545AD7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7423" t="3501" r="4883" b="12179"/>
                <a:stretch/>
              </p:blipFill>
              <p:spPr>
                <a:xfrm>
                  <a:off x="10646271" y="896104"/>
                  <a:ext cx="1336445" cy="1295739"/>
                </a:xfrm>
                <a:prstGeom prst="ellipse">
                  <a:avLst/>
                </a:prstGeom>
                <a:ln w="28575">
                  <a:solidFill>
                    <a:srgbClr val="FFFF00"/>
                  </a:solidFill>
                </a:ln>
              </p:spPr>
            </p:pic>
          </p:grpSp>
          <p:pic>
            <p:nvPicPr>
              <p:cNvPr id="25" name="Image 24">
                <a:extLst>
                  <a:ext uri="{FF2B5EF4-FFF2-40B4-BE49-F238E27FC236}">
                    <a16:creationId xmlns:a16="http://schemas.microsoft.com/office/drawing/2014/main" id="{6E4981B0-5CC3-D2D9-6722-E74EB184B5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0012" t="3064" r="8612" b="14267"/>
              <a:stretch/>
            </p:blipFill>
            <p:spPr>
              <a:xfrm>
                <a:off x="10985379" y="1376458"/>
                <a:ext cx="946213" cy="969291"/>
              </a:xfrm>
              <a:prstGeom prst="ellipse">
                <a:avLst/>
              </a:prstGeom>
              <a:ln w="28575">
                <a:solidFill>
                  <a:srgbClr val="FF0000"/>
                </a:solidFill>
              </a:ln>
            </p:spPr>
          </p:pic>
        </p:grp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01E8D2DB-E882-9724-4487-75561454B063}"/>
                </a:ext>
              </a:extLst>
            </p:cNvPr>
            <p:cNvSpPr txBox="1"/>
            <p:nvPr/>
          </p:nvSpPr>
          <p:spPr>
            <a:xfrm>
              <a:off x="9030635" y="1269421"/>
              <a:ext cx="460619" cy="2886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Chalkboard SE" panose="03050602040202020205" pitchFamily="66" charset="77"/>
                </a:rPr>
                <a:t>Low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C7F2626E-10CC-2EF9-6ED6-F148159B4F85}"/>
                </a:ext>
              </a:extLst>
            </p:cNvPr>
            <p:cNvSpPr txBox="1"/>
            <p:nvPr/>
          </p:nvSpPr>
          <p:spPr>
            <a:xfrm>
              <a:off x="10071286" y="1269421"/>
              <a:ext cx="489830" cy="2886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Chalkboard SE" panose="03050602040202020205" pitchFamily="66" charset="77"/>
                </a:rPr>
                <a:t>Med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D91B0E1D-FAA6-938F-898E-A8F4CDFDB9F0}"/>
                </a:ext>
              </a:extLst>
            </p:cNvPr>
            <p:cNvSpPr txBox="1"/>
            <p:nvPr/>
          </p:nvSpPr>
          <p:spPr>
            <a:xfrm>
              <a:off x="11168572" y="1269421"/>
              <a:ext cx="499450" cy="2886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Chalkboard SE" panose="03050602040202020205" pitchFamily="66" charset="77"/>
                </a:rPr>
                <a:t>High</a:t>
              </a:r>
            </a:p>
          </p:txBody>
        </p:sp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AAE4882E-7702-A1EC-56F2-4130BC2BBAA5}"/>
              </a:ext>
            </a:extLst>
          </p:cNvPr>
          <p:cNvSpPr txBox="1"/>
          <p:nvPr/>
        </p:nvSpPr>
        <p:spPr>
          <a:xfrm>
            <a:off x="6578885" y="4053343"/>
            <a:ext cx="5670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5A52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 </a:t>
            </a:r>
            <a:r>
              <a:rPr lang="fr-FR" b="1" dirty="0" err="1">
                <a:solidFill>
                  <a:srgbClr val="5A52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</a:t>
            </a:r>
            <a:r>
              <a:rPr lang="fr-FR" b="1" dirty="0">
                <a:solidFill>
                  <a:srgbClr val="5A52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="1" dirty="0" err="1">
                <a:solidFill>
                  <a:srgbClr val="5A52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tested</a:t>
            </a:r>
            <a:r>
              <a:rPr lang="fr-FR" b="1" dirty="0">
                <a:solidFill>
                  <a:srgbClr val="5A52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 3 concentrations</a:t>
            </a:r>
            <a:endParaRPr lang="fr-FR" sz="1600" dirty="0">
              <a:solidFill>
                <a:srgbClr val="5A524D"/>
              </a:solidFill>
            </a:endParaRPr>
          </a:p>
        </p:txBody>
      </p:sp>
      <p:sp>
        <p:nvSpPr>
          <p:cNvPr id="29" name="Accolade ouvrante 28">
            <a:extLst>
              <a:ext uri="{FF2B5EF4-FFF2-40B4-BE49-F238E27FC236}">
                <a16:creationId xmlns:a16="http://schemas.microsoft.com/office/drawing/2014/main" id="{5EE2728F-73EE-32DE-B4B2-9F3CDC67F568}"/>
              </a:ext>
            </a:extLst>
          </p:cNvPr>
          <p:cNvSpPr/>
          <p:nvPr/>
        </p:nvSpPr>
        <p:spPr>
          <a:xfrm rot="16200000">
            <a:off x="8114489" y="4488818"/>
            <a:ext cx="155446" cy="3226653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F0B3B3D-5694-D680-E73B-9A90D6B79648}"/>
              </a:ext>
            </a:extLst>
          </p:cNvPr>
          <p:cNvSpPr txBox="1"/>
          <p:nvPr/>
        </p:nvSpPr>
        <p:spPr>
          <a:xfrm>
            <a:off x="7667544" y="6179392"/>
            <a:ext cx="1173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treatment</a:t>
            </a:r>
            <a:endParaRPr lang="fr-FR" dirty="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0B3DB10A-294E-43B3-8B80-F7692D84CCF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52" r="3644" b="12179"/>
          <a:stretch/>
        </p:blipFill>
        <p:spPr>
          <a:xfrm>
            <a:off x="10019658" y="4798258"/>
            <a:ext cx="1042531" cy="1007810"/>
          </a:xfrm>
          <a:prstGeom prst="ellipse">
            <a:avLst/>
          </a:prstGeom>
          <a:ln w="28575">
            <a:solidFill>
              <a:srgbClr val="0432FF"/>
            </a:solidFill>
          </a:ln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609ED3FB-4427-778E-95AD-7845F19B2198}"/>
              </a:ext>
            </a:extLst>
          </p:cNvPr>
          <p:cNvSpPr txBox="1"/>
          <p:nvPr/>
        </p:nvSpPr>
        <p:spPr>
          <a:xfrm>
            <a:off x="10239822" y="4404657"/>
            <a:ext cx="489960" cy="301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Chalkboard SE" panose="03050602040202020205" pitchFamily="66" charset="77"/>
              </a:rPr>
              <a:t>Ctrl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6D2EB606-3BD3-DD21-BA3D-F4D73C8DDAD6}"/>
              </a:ext>
            </a:extLst>
          </p:cNvPr>
          <p:cNvSpPr txBox="1"/>
          <p:nvPr/>
        </p:nvSpPr>
        <p:spPr>
          <a:xfrm>
            <a:off x="10135512" y="6167670"/>
            <a:ext cx="850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control</a:t>
            </a:r>
          </a:p>
        </p:txBody>
      </p:sp>
      <p:sp>
        <p:nvSpPr>
          <p:cNvPr id="34" name="Accolade ouvrante 33">
            <a:extLst>
              <a:ext uri="{FF2B5EF4-FFF2-40B4-BE49-F238E27FC236}">
                <a16:creationId xmlns:a16="http://schemas.microsoft.com/office/drawing/2014/main" id="{AB77765C-FFC5-FADC-D841-6E4FADCC2D4C}"/>
              </a:ext>
            </a:extLst>
          </p:cNvPr>
          <p:cNvSpPr/>
          <p:nvPr/>
        </p:nvSpPr>
        <p:spPr>
          <a:xfrm rot="16200000">
            <a:off x="10465009" y="5462884"/>
            <a:ext cx="155448" cy="1277569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800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24259B-E8C2-09C8-B8A4-B2F2BF145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A59633EE-7B34-E457-4935-334D5A188333}"/>
              </a:ext>
            </a:extLst>
          </p:cNvPr>
          <p:cNvGrpSpPr/>
          <p:nvPr/>
        </p:nvGrpSpPr>
        <p:grpSpPr>
          <a:xfrm>
            <a:off x="-4763" y="-28076"/>
            <a:ext cx="12201525" cy="1830229"/>
            <a:chOff x="0" y="0"/>
            <a:chExt cx="12201525" cy="1830229"/>
          </a:xfrm>
        </p:grpSpPr>
        <p:pic>
          <p:nvPicPr>
            <p:cNvPr id="5" name="Image 4" descr="Une image contenant texte, capture d’écran&#10;&#10;Description générée automatiquement">
              <a:extLst>
                <a:ext uri="{FF2B5EF4-FFF2-40B4-BE49-F238E27FC236}">
                  <a16:creationId xmlns:a16="http://schemas.microsoft.com/office/drawing/2014/main" id="{B27CC765-A04F-FE91-5884-C0DD60C9E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201525" cy="1830229"/>
            </a:xfrm>
            <a:prstGeom prst="rect">
              <a:avLst/>
            </a:prstGeom>
          </p:spPr>
        </p:pic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9AA56CC4-564C-6390-589B-7C538248135A}"/>
                </a:ext>
              </a:extLst>
            </p:cNvPr>
            <p:cNvSpPr/>
            <p:nvPr/>
          </p:nvSpPr>
          <p:spPr>
            <a:xfrm>
              <a:off x="3525520" y="0"/>
              <a:ext cx="2814320" cy="1057453"/>
            </a:xfrm>
            <a:prstGeom prst="roundRect">
              <a:avLst/>
            </a:prstGeom>
            <a:ln>
              <a:solidFill>
                <a:schemeClr val="dk1">
                  <a:alpha val="0"/>
                </a:schemeClr>
              </a:solidFill>
            </a:ln>
            <a:effectLst>
              <a:softEdge rad="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315A859B-BFFA-AA49-D565-27796BCBA5C2}"/>
              </a:ext>
            </a:extLst>
          </p:cNvPr>
          <p:cNvSpPr txBox="1"/>
          <p:nvPr/>
        </p:nvSpPr>
        <p:spPr>
          <a:xfrm>
            <a:off x="654558" y="1629437"/>
            <a:ext cx="223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>
                <a:solidFill>
                  <a:srgbClr val="5A524D"/>
                </a:solidFill>
              </a:rPr>
              <a:t>Dataset</a:t>
            </a:r>
            <a:r>
              <a:rPr lang="fr-FR" sz="2000" b="1" dirty="0">
                <a:solidFill>
                  <a:srgbClr val="5A524D"/>
                </a:solidFill>
              </a:rPr>
              <a:t> structure</a:t>
            </a:r>
          </a:p>
        </p:txBody>
      </p:sp>
      <p:pic>
        <p:nvPicPr>
          <p:cNvPr id="9" name="Image 8" descr="Une image contenant texte, capture d’écran, logiciel, Police&#10;&#10;Le contenu généré par l’IA peut être incorrect.">
            <a:extLst>
              <a:ext uri="{FF2B5EF4-FFF2-40B4-BE49-F238E27FC236}">
                <a16:creationId xmlns:a16="http://schemas.microsoft.com/office/drawing/2014/main" id="{6C189D75-DA95-AFC1-2211-F301D3BC0F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8000"/>
          <a:stretch>
            <a:fillRect/>
          </a:stretch>
        </p:blipFill>
        <p:spPr>
          <a:xfrm>
            <a:off x="654558" y="2304234"/>
            <a:ext cx="4818888" cy="194737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5BD4C159-27EB-10E0-2D7F-F9C49BD00B67}"/>
              </a:ext>
            </a:extLst>
          </p:cNvPr>
          <p:cNvSpPr txBox="1"/>
          <p:nvPr/>
        </p:nvSpPr>
        <p:spPr>
          <a:xfrm>
            <a:off x="1885054" y="4432560"/>
            <a:ext cx="2387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Train set : 36 patients</a:t>
            </a:r>
          </a:p>
          <a:p>
            <a:r>
              <a:rPr lang="fr-FR" b="1" dirty="0"/>
              <a:t>Test set : 15 patients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F877E7B-A840-05B7-71A4-FB0503436786}"/>
              </a:ext>
            </a:extLst>
          </p:cNvPr>
          <p:cNvSpPr txBox="1"/>
          <p:nvPr/>
        </p:nvSpPr>
        <p:spPr>
          <a:xfrm>
            <a:off x="2419350" y="5553631"/>
            <a:ext cx="6108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7a683f90345118ecd3dc6788de7dfea6</a:t>
            </a:r>
            <a:r>
              <a:rPr lang="fr-FR" dirty="0"/>
              <a:t>_</a:t>
            </a:r>
            <a:r>
              <a:rPr lang="fr-FR" dirty="0">
                <a:solidFill>
                  <a:srgbClr val="92D050"/>
                </a:solidFill>
              </a:rPr>
              <a:t>125952</a:t>
            </a:r>
            <a:r>
              <a:rPr lang="fr-FR" dirty="0"/>
              <a:t>_</a:t>
            </a:r>
            <a:r>
              <a:rPr lang="fr-FR" dirty="0">
                <a:solidFill>
                  <a:srgbClr val="0070C0"/>
                </a:solidFill>
              </a:rPr>
              <a:t>high</a:t>
            </a:r>
            <a:r>
              <a:rPr lang="fr-FR" dirty="0"/>
              <a:t>_</a:t>
            </a:r>
            <a:r>
              <a:rPr lang="fr-FR" dirty="0">
                <a:solidFill>
                  <a:srgbClr val="FFC000"/>
                </a:solidFill>
              </a:rPr>
              <a:t>40325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8651A86-A3EA-08AB-A7AB-375348305F3B}"/>
              </a:ext>
            </a:extLst>
          </p:cNvPr>
          <p:cNvSpPr txBox="1"/>
          <p:nvPr/>
        </p:nvSpPr>
        <p:spPr>
          <a:xfrm>
            <a:off x="3361818" y="6308209"/>
            <a:ext cx="1618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Unique </a:t>
            </a:r>
            <a:r>
              <a:rPr lang="fr-FR" dirty="0" err="1">
                <a:solidFill>
                  <a:srgbClr val="C00000"/>
                </a:solidFill>
              </a:rPr>
              <a:t>well</a:t>
            </a:r>
            <a:r>
              <a:rPr lang="fr-FR" dirty="0">
                <a:solidFill>
                  <a:srgbClr val="C00000"/>
                </a:solidFill>
              </a:rPr>
              <a:t> ID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FE1A09A-B960-2D88-FBC9-3A54145A9FFC}"/>
              </a:ext>
            </a:extLst>
          </p:cNvPr>
          <p:cNvSpPr txBox="1"/>
          <p:nvPr/>
        </p:nvSpPr>
        <p:spPr>
          <a:xfrm>
            <a:off x="6547104" y="6278385"/>
            <a:ext cx="553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92D050"/>
                </a:solidFill>
              </a:rPr>
              <a:t>ATP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BE5587A8-51A9-5420-33E3-EAE99FEBB343}"/>
              </a:ext>
            </a:extLst>
          </p:cNvPr>
          <p:cNvCxnSpPr/>
          <p:nvPr/>
        </p:nvCxnSpPr>
        <p:spPr>
          <a:xfrm flipV="1">
            <a:off x="7473696" y="5204227"/>
            <a:ext cx="0" cy="3494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CA37B971-B6F6-0DAC-D7AE-1E3DA8CCB441}"/>
              </a:ext>
            </a:extLst>
          </p:cNvPr>
          <p:cNvCxnSpPr/>
          <p:nvPr/>
        </p:nvCxnSpPr>
        <p:spPr>
          <a:xfrm>
            <a:off x="8095488" y="5922963"/>
            <a:ext cx="0" cy="2109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C3AE0672-9FCB-6E2D-AA41-66A9C872D1F8}"/>
              </a:ext>
            </a:extLst>
          </p:cNvPr>
          <p:cNvCxnSpPr/>
          <p:nvPr/>
        </p:nvCxnSpPr>
        <p:spPr>
          <a:xfrm>
            <a:off x="6809232" y="5953443"/>
            <a:ext cx="0" cy="2109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9AAE3D7E-83EA-7500-5116-3250A6C8DCA0}"/>
              </a:ext>
            </a:extLst>
          </p:cNvPr>
          <p:cNvCxnSpPr/>
          <p:nvPr/>
        </p:nvCxnSpPr>
        <p:spPr>
          <a:xfrm>
            <a:off x="4214003" y="6026066"/>
            <a:ext cx="0" cy="2109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2EAA926A-7D4B-B1A0-C0E7-B976C9DF21C7}"/>
              </a:ext>
            </a:extLst>
          </p:cNvPr>
          <p:cNvSpPr txBox="1"/>
          <p:nvPr/>
        </p:nvSpPr>
        <p:spPr>
          <a:xfrm>
            <a:off x="6683704" y="4881149"/>
            <a:ext cx="15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concentration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845B1E6-CF39-C7E6-7726-BDD78B9A2C85}"/>
              </a:ext>
            </a:extLst>
          </p:cNvPr>
          <p:cNvSpPr txBox="1"/>
          <p:nvPr/>
        </p:nvSpPr>
        <p:spPr>
          <a:xfrm>
            <a:off x="7779536" y="6291305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C000"/>
                </a:solidFill>
              </a:rPr>
              <a:t>date</a:t>
            </a:r>
          </a:p>
        </p:txBody>
      </p:sp>
      <p:pic>
        <p:nvPicPr>
          <p:cNvPr id="30" name="Image 29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B2D3798C-F8C3-4182-9047-2F9992DD9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64" y="2331404"/>
            <a:ext cx="4438956" cy="173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33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735CD6-AB51-7E96-7125-2B21AEB42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D378EC4B-462D-8A73-7E59-CEAF937C06D4}"/>
              </a:ext>
            </a:extLst>
          </p:cNvPr>
          <p:cNvGrpSpPr/>
          <p:nvPr/>
        </p:nvGrpSpPr>
        <p:grpSpPr>
          <a:xfrm>
            <a:off x="-4763" y="-28076"/>
            <a:ext cx="12201525" cy="1830229"/>
            <a:chOff x="0" y="0"/>
            <a:chExt cx="12201525" cy="1830229"/>
          </a:xfrm>
        </p:grpSpPr>
        <p:pic>
          <p:nvPicPr>
            <p:cNvPr id="5" name="Image 4" descr="Une image contenant texte, capture d’écran&#10;&#10;Description générée automatiquement">
              <a:extLst>
                <a:ext uri="{FF2B5EF4-FFF2-40B4-BE49-F238E27FC236}">
                  <a16:creationId xmlns:a16="http://schemas.microsoft.com/office/drawing/2014/main" id="{0ECF2D34-725D-1C02-4E3A-D8A6EAF1F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201525" cy="1830229"/>
            </a:xfrm>
            <a:prstGeom prst="rect">
              <a:avLst/>
            </a:prstGeom>
          </p:spPr>
        </p:pic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AA50185A-FC9D-F48C-403C-7724D972FE38}"/>
                </a:ext>
              </a:extLst>
            </p:cNvPr>
            <p:cNvSpPr/>
            <p:nvPr/>
          </p:nvSpPr>
          <p:spPr>
            <a:xfrm>
              <a:off x="3525520" y="0"/>
              <a:ext cx="2814320" cy="1057453"/>
            </a:xfrm>
            <a:prstGeom prst="roundRect">
              <a:avLst/>
            </a:prstGeom>
            <a:ln>
              <a:solidFill>
                <a:schemeClr val="dk1">
                  <a:alpha val="0"/>
                </a:schemeClr>
              </a:solidFill>
            </a:ln>
            <a:effectLst>
              <a:softEdge rad="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F224914A-400A-58F9-1B8C-201E62E1603E}"/>
              </a:ext>
            </a:extLst>
          </p:cNvPr>
          <p:cNvSpPr/>
          <p:nvPr/>
        </p:nvSpPr>
        <p:spPr>
          <a:xfrm>
            <a:off x="3476678" y="2750747"/>
            <a:ext cx="2575242" cy="1642465"/>
          </a:xfrm>
          <a:prstGeom prst="roundRect">
            <a:avLst/>
          </a:prstGeom>
          <a:solidFill>
            <a:schemeClr val="accent1">
              <a:alpha val="84831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Your</a:t>
            </a:r>
            <a:r>
              <a:rPr lang="fr-FR" dirty="0"/>
              <a:t> model </a:t>
            </a:r>
          </a:p>
        </p:txBody>
      </p:sp>
      <p:sp>
        <p:nvSpPr>
          <p:cNvPr id="27" name="Flèche vers la droite 26">
            <a:extLst>
              <a:ext uri="{FF2B5EF4-FFF2-40B4-BE49-F238E27FC236}">
                <a16:creationId xmlns:a16="http://schemas.microsoft.com/office/drawing/2014/main" id="{3D1F7B2F-638F-6A60-A07F-E38E5450D1EE}"/>
              </a:ext>
            </a:extLst>
          </p:cNvPr>
          <p:cNvSpPr/>
          <p:nvPr/>
        </p:nvSpPr>
        <p:spPr>
          <a:xfrm>
            <a:off x="2495046" y="3510751"/>
            <a:ext cx="645459" cy="2336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Flèche vers la droite 27">
            <a:extLst>
              <a:ext uri="{FF2B5EF4-FFF2-40B4-BE49-F238E27FC236}">
                <a16:creationId xmlns:a16="http://schemas.microsoft.com/office/drawing/2014/main" id="{D8F73F51-C33A-D8AC-E5EC-4D709828E6D4}"/>
              </a:ext>
            </a:extLst>
          </p:cNvPr>
          <p:cNvSpPr/>
          <p:nvPr/>
        </p:nvSpPr>
        <p:spPr>
          <a:xfrm>
            <a:off x="6369335" y="3484756"/>
            <a:ext cx="645459" cy="2336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879743AB-5719-B9EA-AC30-F55B4C400529}"/>
              </a:ext>
            </a:extLst>
          </p:cNvPr>
          <p:cNvSpPr txBox="1"/>
          <p:nvPr/>
        </p:nvSpPr>
        <p:spPr>
          <a:xfrm>
            <a:off x="584551" y="1754498"/>
            <a:ext cx="2931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rgbClr val="5A524D"/>
                </a:solidFill>
              </a:rPr>
              <a:t>Pipeline for </a:t>
            </a:r>
            <a:r>
              <a:rPr lang="fr-FR" sz="2000" b="1" dirty="0" err="1">
                <a:solidFill>
                  <a:srgbClr val="5A524D"/>
                </a:solidFill>
              </a:rPr>
              <a:t>submission</a:t>
            </a:r>
            <a:endParaRPr lang="fr-FR" sz="2000" b="1" dirty="0">
              <a:solidFill>
                <a:srgbClr val="5A524D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B231A7E-08F7-B3B2-D7A2-409A477B3689}"/>
              </a:ext>
            </a:extLst>
          </p:cNvPr>
          <p:cNvSpPr txBox="1"/>
          <p:nvPr/>
        </p:nvSpPr>
        <p:spPr>
          <a:xfrm>
            <a:off x="8232691" y="4447185"/>
            <a:ext cx="2311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/>
              <a:t>submission</a:t>
            </a:r>
            <a:r>
              <a:rPr lang="fr-FR" i="1" dirty="0"/>
              <a:t> file  (.csv)</a:t>
            </a:r>
          </a:p>
        </p:txBody>
      </p:sp>
      <p:pic>
        <p:nvPicPr>
          <p:cNvPr id="32" name="Image 31" descr="Une image contenant capture d’écran, cercle&#10;&#10;Le contenu généré par l’IA peut être incorrect.">
            <a:extLst>
              <a:ext uri="{FF2B5EF4-FFF2-40B4-BE49-F238E27FC236}">
                <a16:creationId xmlns:a16="http://schemas.microsoft.com/office/drawing/2014/main" id="{8518733F-91C2-2E61-7284-23364EE053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55" t="9340" r="4425" b="718"/>
          <a:stretch>
            <a:fillRect/>
          </a:stretch>
        </p:blipFill>
        <p:spPr>
          <a:xfrm>
            <a:off x="425581" y="2689588"/>
            <a:ext cx="1878939" cy="1908606"/>
          </a:xfrm>
          <a:prstGeom prst="ellipse">
            <a:avLst/>
          </a:prstGeom>
        </p:spPr>
      </p:pic>
      <p:pic>
        <p:nvPicPr>
          <p:cNvPr id="34" name="Image 33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19C23FF7-2091-3FED-6CB4-59006B928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078" y="2572889"/>
            <a:ext cx="4019407" cy="1875723"/>
          </a:xfrm>
          <a:prstGeom prst="rect">
            <a:avLst/>
          </a:prstGeom>
        </p:spPr>
      </p:pic>
      <p:pic>
        <p:nvPicPr>
          <p:cNvPr id="38" name="Graphique 37" descr="Commentaire important contour">
            <a:extLst>
              <a:ext uri="{FF2B5EF4-FFF2-40B4-BE49-F238E27FC236}">
                <a16:creationId xmlns:a16="http://schemas.microsoft.com/office/drawing/2014/main" id="{35C6B1AA-C787-7077-6B1A-D6485D57BA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2278" y="5486403"/>
            <a:ext cx="914400" cy="914400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2326E3A2-7029-1507-15E8-1E70F0697B6C}"/>
              </a:ext>
            </a:extLst>
          </p:cNvPr>
          <p:cNvSpPr txBox="1"/>
          <p:nvPr/>
        </p:nvSpPr>
        <p:spPr>
          <a:xfrm>
            <a:off x="1286678" y="5641758"/>
            <a:ext cx="4607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The ATP </a:t>
            </a:r>
            <a:r>
              <a:rPr lang="fr-FR" dirty="0" err="1"/>
              <a:t>prediction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evaluated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the </a:t>
            </a:r>
            <a:r>
              <a:rPr lang="fr-FR" dirty="0" err="1"/>
              <a:t>Mean</a:t>
            </a:r>
            <a:r>
              <a:rPr lang="fr-FR" dirty="0"/>
              <a:t> </a:t>
            </a:r>
            <a:r>
              <a:rPr lang="fr-FR" dirty="0" err="1"/>
              <a:t>Absolute</a:t>
            </a:r>
            <a:r>
              <a:rPr lang="fr-FR" dirty="0"/>
              <a:t> Percentage </a:t>
            </a:r>
            <a:r>
              <a:rPr lang="fr-FR" dirty="0" err="1"/>
              <a:t>Error</a:t>
            </a:r>
            <a:r>
              <a:rPr lang="fr-FR" dirty="0"/>
              <a:t> (MAPE).</a:t>
            </a:r>
          </a:p>
          <a:p>
            <a:endParaRPr lang="fr-FR" dirty="0"/>
          </a:p>
        </p:txBody>
      </p:sp>
      <p:pic>
        <p:nvPicPr>
          <p:cNvPr id="41" name="Image 40" descr="Une image contenant texte, Police, capture d’écran, ligne&#10;&#10;Le contenu généré par l’IA peut être incorrect.">
            <a:extLst>
              <a:ext uri="{FF2B5EF4-FFF2-40B4-BE49-F238E27FC236}">
                <a16:creationId xmlns:a16="http://schemas.microsoft.com/office/drawing/2014/main" id="{1CF1B48C-198E-9BD6-9939-07BB0BC4958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156" b="66901"/>
          <a:stretch>
            <a:fillRect/>
          </a:stretch>
        </p:blipFill>
        <p:spPr>
          <a:xfrm>
            <a:off x="5894614" y="5706483"/>
            <a:ext cx="3339167" cy="646331"/>
          </a:xfrm>
          <a:prstGeom prst="rect">
            <a:avLst/>
          </a:prstGeom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3009AD52-B9B0-7DF9-64BF-B13140E9B830}"/>
              </a:ext>
            </a:extLst>
          </p:cNvPr>
          <p:cNvSpPr txBox="1"/>
          <p:nvPr/>
        </p:nvSpPr>
        <p:spPr>
          <a:xfrm>
            <a:off x="6335077" y="1987112"/>
            <a:ext cx="61068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 err="1"/>
              <a:t>Predictions</a:t>
            </a:r>
            <a:r>
              <a:rPr lang="fr-FR" b="1" dirty="0"/>
              <a:t> </a:t>
            </a:r>
            <a:r>
              <a:rPr lang="fr-FR" b="1" dirty="0" err="1"/>
              <a:t>submitted</a:t>
            </a:r>
            <a:r>
              <a:rPr lang="fr-FR" b="1" dirty="0"/>
              <a:t> in the CSV file must </a:t>
            </a:r>
            <a:r>
              <a:rPr lang="fr-FR" b="1" dirty="0" err="1"/>
              <a:t>be</a:t>
            </a:r>
            <a:r>
              <a:rPr lang="fr-FR" b="1" dirty="0"/>
              <a:t> </a:t>
            </a:r>
            <a:r>
              <a:rPr lang="fr-FR" b="1" dirty="0" err="1"/>
              <a:t>raw</a:t>
            </a:r>
            <a:r>
              <a:rPr lang="fr-FR" b="1" dirty="0"/>
              <a:t> ATP values</a:t>
            </a:r>
          </a:p>
        </p:txBody>
      </p:sp>
      <p:pic>
        <p:nvPicPr>
          <p:cNvPr id="44" name="Image 43" descr="Une image contenant texte, Police, capture d’écran, ligne&#10;&#10;Le contenu généré par l’IA peut être incorrect.">
            <a:extLst>
              <a:ext uri="{FF2B5EF4-FFF2-40B4-BE49-F238E27FC236}">
                <a16:creationId xmlns:a16="http://schemas.microsoft.com/office/drawing/2014/main" id="{5B9FA88A-8E9C-0673-4E44-F5572110A81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33114" r="11681"/>
          <a:stretch>
            <a:fillRect/>
          </a:stretch>
        </p:blipFill>
        <p:spPr>
          <a:xfrm>
            <a:off x="8928273" y="5463141"/>
            <a:ext cx="3045208" cy="130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3211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4214</TotalTime>
  <Words>247</Words>
  <Application>Microsoft Macintosh PowerPoint</Application>
  <PresentationFormat>Grand écran</PresentationFormat>
  <Paragraphs>51</Paragraphs>
  <Slides>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2" baseType="lpstr">
      <vt:lpstr>Aptos</vt:lpstr>
      <vt:lpstr>Aptos Display</vt:lpstr>
      <vt:lpstr>Arial</vt:lpstr>
      <vt:lpstr>Chalkboard SE</vt:lpstr>
      <vt:lpstr>Helvetica Neue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Thomas Menard</dc:creator>
  <cp:lastModifiedBy>Thomas Menard</cp:lastModifiedBy>
  <cp:revision>23</cp:revision>
  <dcterms:created xsi:type="dcterms:W3CDTF">2026-01-13T10:37:06Z</dcterms:created>
  <dcterms:modified xsi:type="dcterms:W3CDTF">2026-01-16T08:52:05Z</dcterms:modified>
</cp:coreProperties>
</file>